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78" r:id="rId4"/>
    <p:sldId id="279" r:id="rId5"/>
    <p:sldId id="280" r:id="rId6"/>
    <p:sldId id="28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57" r:id="rId21"/>
    <p:sldId id="258" r:id="rId22"/>
    <p:sldId id="259" r:id="rId23"/>
    <p:sldId id="260" r:id="rId24"/>
    <p:sldId id="261" r:id="rId25"/>
    <p:sldId id="262" r:id="rId26"/>
    <p:sldId id="264" r:id="rId27"/>
    <p:sldId id="282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03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054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49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74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2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09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5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67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8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98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4FAC-944E-47A0-8509-D84C6D4B479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1CADF-7B70-45F3-8123-C434144EE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46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kk-KZ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en-US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Табыстар</a:t>
            </a:r>
            <a:r>
              <a:rPr lang="ru-RU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шегерімдерді</a:t>
            </a:r>
            <a:r>
              <a:rPr lang="ru-RU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</a:t>
            </a:r>
            <a:endParaRPr lang="ru-RU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6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6247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11) </a:t>
            </a:r>
            <a:r>
              <a:rPr lang="ru-RU" dirty="0" err="1" smtClean="0"/>
              <a:t>акционерл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қорлар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венчурлік</a:t>
            </a:r>
            <a:r>
              <a:rPr lang="ru-RU" dirty="0" smtClean="0"/>
              <a:t> </a:t>
            </a:r>
            <a:r>
              <a:rPr lang="ru-RU" dirty="0" err="1" smtClean="0"/>
              <a:t>қорлар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қызметтен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акционерлік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қордың</a:t>
            </a:r>
            <a:r>
              <a:rPr lang="ru-RU" dirty="0" smtClean="0"/>
              <a:t> </a:t>
            </a:r>
            <a:r>
              <a:rPr lang="ru-RU" dirty="0" err="1" smtClean="0"/>
              <a:t>кастодианы</a:t>
            </a:r>
            <a:r>
              <a:rPr lang="ru-RU" dirty="0" smtClean="0"/>
              <a:t> </a:t>
            </a:r>
            <a:r>
              <a:rPr lang="ru-RU" dirty="0" err="1" smtClean="0"/>
              <a:t>ескерген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</a:t>
            </a:r>
          </a:p>
          <a:p>
            <a:r>
              <a:rPr lang="ru-RU" dirty="0" smtClean="0"/>
              <a:t>12) </a:t>
            </a:r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қаржы</a:t>
            </a:r>
            <a:r>
              <a:rPr lang="ru-RU" dirty="0" smtClean="0"/>
              <a:t> </a:t>
            </a:r>
            <a:r>
              <a:rPr lang="ru-RU" dirty="0" err="1" smtClean="0"/>
              <a:t>компаниясы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жобалық</a:t>
            </a:r>
            <a:r>
              <a:rPr lang="ru-RU" dirty="0" smtClean="0"/>
              <a:t> </a:t>
            </a:r>
            <a:r>
              <a:rPr lang="ru-RU" dirty="0" err="1" smtClean="0"/>
              <a:t>қаржыландыру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секьюритилендіру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секьюритилендіру</a:t>
            </a:r>
            <a:r>
              <a:rPr lang="ru-RU" dirty="0" smtClean="0"/>
              <a:t> </a:t>
            </a:r>
            <a:r>
              <a:rPr lang="ru-RU" dirty="0" err="1" smtClean="0"/>
              <a:t>мәмілесі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, </a:t>
            </a:r>
            <a:r>
              <a:rPr lang="ru-RU" dirty="0" err="1" smtClean="0"/>
              <a:t>борышты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құқықтарын</a:t>
            </a:r>
            <a:r>
              <a:rPr lang="ru-RU" dirty="0" smtClean="0"/>
              <a:t> </a:t>
            </a:r>
            <a:r>
              <a:rPr lang="ru-RU" dirty="0" err="1" smtClean="0"/>
              <a:t>басқаға</a:t>
            </a:r>
            <a:r>
              <a:rPr lang="ru-RU" dirty="0" smtClean="0"/>
              <a:t> </a:t>
            </a:r>
            <a:r>
              <a:rPr lang="ru-RU" dirty="0" err="1" smtClean="0"/>
              <a:t>беруден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13) </a:t>
            </a:r>
            <a:r>
              <a:rPr lang="ru-RU" dirty="0" err="1" smtClean="0"/>
              <a:t>сенімгерлік</a:t>
            </a:r>
            <a:r>
              <a:rPr lang="ru-RU" dirty="0" smtClean="0"/>
              <a:t> </a:t>
            </a:r>
            <a:r>
              <a:rPr lang="ru-RU" dirty="0" err="1" smtClean="0"/>
              <a:t>басқару</a:t>
            </a:r>
            <a:r>
              <a:rPr lang="ru-RU" dirty="0" smtClean="0"/>
              <a:t> </a:t>
            </a:r>
            <a:r>
              <a:rPr lang="ru-RU" dirty="0" err="1" smtClean="0"/>
              <a:t>құрылтайшысы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(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алуына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), </a:t>
            </a:r>
            <a:r>
              <a:rPr lang="ru-RU" dirty="0" err="1" smtClean="0"/>
              <a:t>мүлікті</a:t>
            </a:r>
            <a:r>
              <a:rPr lang="ru-RU" dirty="0" smtClean="0"/>
              <a:t> </a:t>
            </a:r>
            <a:r>
              <a:rPr lang="ru-RU" dirty="0" err="1" smtClean="0"/>
              <a:t>сенімгерлік</a:t>
            </a:r>
            <a:r>
              <a:rPr lang="ru-RU" dirty="0" smtClean="0"/>
              <a:t> </a:t>
            </a:r>
            <a:r>
              <a:rPr lang="ru-RU" dirty="0" err="1" smtClean="0"/>
              <a:t>басқарудан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 таза </a:t>
            </a:r>
            <a:r>
              <a:rPr lang="ru-RU" dirty="0" err="1" smtClean="0"/>
              <a:t>кіріс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6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62473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14) </a:t>
            </a:r>
            <a:r>
              <a:rPr lang="ru-RU" dirty="0" err="1" smtClean="0"/>
              <a:t>мақта</a:t>
            </a:r>
            <a:r>
              <a:rPr lang="ru-RU" dirty="0" smtClean="0"/>
              <a:t> </a:t>
            </a:r>
            <a:r>
              <a:rPr lang="ru-RU" dirty="0" err="1" smtClean="0"/>
              <a:t>қолхаттары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міндеттемелерді</a:t>
            </a:r>
            <a:r>
              <a:rPr lang="ru-RU" dirty="0" smtClean="0"/>
              <a:t> </a:t>
            </a:r>
            <a:r>
              <a:rPr lang="ru-RU" dirty="0" err="1" smtClean="0"/>
              <a:t>орындауға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мақта</a:t>
            </a:r>
            <a:r>
              <a:rPr lang="ru-RU" dirty="0" smtClean="0"/>
              <a:t> </a:t>
            </a:r>
            <a:r>
              <a:rPr lang="ru-RU" dirty="0" err="1" smtClean="0"/>
              <a:t>өңдеу</a:t>
            </a:r>
            <a:r>
              <a:rPr lang="ru-RU" dirty="0" smtClean="0"/>
              <a:t> </a:t>
            </a:r>
            <a:r>
              <a:rPr lang="ru-RU" dirty="0" err="1" smtClean="0"/>
              <a:t>ұйымдарынан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сайынғы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жарналар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15) </a:t>
            </a:r>
            <a:r>
              <a:rPr lang="ru-RU" dirty="0" err="1" smtClean="0"/>
              <a:t>астық</a:t>
            </a:r>
            <a:r>
              <a:rPr lang="ru-RU" dirty="0" smtClean="0"/>
              <a:t> </a:t>
            </a:r>
            <a:r>
              <a:rPr lang="ru-RU" dirty="0" err="1" smtClean="0"/>
              <a:t>қолхаттары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м</a:t>
            </a:r>
            <a:r>
              <a:rPr lang="en-US" dirty="0" err="1" smtClean="0"/>
              <a:t>i</a:t>
            </a:r>
            <a:r>
              <a:rPr lang="ru-RU" dirty="0" err="1" smtClean="0"/>
              <a:t>ндеттемелерд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орындауға</a:t>
            </a:r>
            <a:r>
              <a:rPr lang="ru-RU" dirty="0" smtClean="0"/>
              <a:t> </a:t>
            </a:r>
            <a:r>
              <a:rPr lang="ru-RU" dirty="0" err="1" smtClean="0"/>
              <a:t>кеп</a:t>
            </a:r>
            <a:r>
              <a:rPr lang="en-US" dirty="0" err="1" smtClean="0"/>
              <a:t>i</a:t>
            </a:r>
            <a:r>
              <a:rPr lang="ru-RU" dirty="0" err="1" smtClean="0"/>
              <a:t>лд</a:t>
            </a:r>
            <a:r>
              <a:rPr lang="en-US" dirty="0" err="1" smtClean="0"/>
              <a:t>i</a:t>
            </a:r>
            <a:r>
              <a:rPr lang="ru-RU" dirty="0" smtClean="0"/>
              <a:t>к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астық</a:t>
            </a:r>
            <a:r>
              <a:rPr lang="ru-RU" dirty="0" smtClean="0"/>
              <a:t> </a:t>
            </a:r>
            <a:r>
              <a:rPr lang="ru-RU" dirty="0" err="1" smtClean="0"/>
              <a:t>қабылдау</a:t>
            </a:r>
            <a:r>
              <a:rPr lang="ru-RU" dirty="0" smtClean="0"/>
              <a:t> </a:t>
            </a:r>
            <a:r>
              <a:rPr lang="ru-RU" dirty="0" err="1" smtClean="0"/>
              <a:t>кәс</a:t>
            </a:r>
            <a:r>
              <a:rPr lang="en-US" dirty="0" err="1" smtClean="0"/>
              <a:t>i</a:t>
            </a:r>
            <a:r>
              <a:rPr lang="ru-RU" dirty="0" err="1" smtClean="0"/>
              <a:t>порындарынан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сайынғы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жарналар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16) </a:t>
            </a:r>
            <a:r>
              <a:rPr lang="ru-RU" dirty="0" err="1" smtClean="0"/>
              <a:t>мақта</a:t>
            </a:r>
            <a:r>
              <a:rPr lang="ru-RU" dirty="0" smtClean="0"/>
              <a:t> (</a:t>
            </a:r>
            <a:r>
              <a:rPr lang="ru-RU" dirty="0" err="1" smtClean="0"/>
              <a:t>астық</a:t>
            </a:r>
            <a:r>
              <a:rPr lang="ru-RU" dirty="0" smtClean="0"/>
              <a:t>) </a:t>
            </a:r>
            <a:r>
              <a:rPr lang="ru-RU" dirty="0" err="1" smtClean="0"/>
              <a:t>қолхаттары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м</a:t>
            </a:r>
            <a:r>
              <a:rPr lang="en-US" dirty="0" err="1" smtClean="0"/>
              <a:t>i</a:t>
            </a:r>
            <a:r>
              <a:rPr lang="ru-RU" dirty="0" err="1" smtClean="0"/>
              <a:t>ндеттемелерд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орындауға</a:t>
            </a:r>
            <a:r>
              <a:rPr lang="ru-RU" dirty="0" smtClean="0"/>
              <a:t> </a:t>
            </a:r>
            <a:r>
              <a:rPr lang="ru-RU" dirty="0" err="1" smtClean="0"/>
              <a:t>кеп</a:t>
            </a:r>
            <a:r>
              <a:rPr lang="en-US" dirty="0" err="1" smtClean="0"/>
              <a:t>i</a:t>
            </a:r>
            <a:r>
              <a:rPr lang="ru-RU" dirty="0" err="1" smtClean="0"/>
              <a:t>лд</a:t>
            </a:r>
            <a:r>
              <a:rPr lang="en-US" dirty="0" err="1" smtClean="0"/>
              <a:t>i</a:t>
            </a:r>
            <a:r>
              <a:rPr lang="ru-RU" dirty="0" smtClean="0"/>
              <a:t>к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асырылған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</a:t>
            </a:r>
            <a:r>
              <a:rPr lang="ru-RU" dirty="0" err="1" smtClean="0"/>
              <a:t>төлемдері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талаптарды</a:t>
            </a:r>
            <a:r>
              <a:rPr lang="ru-RU" dirty="0" smtClean="0"/>
              <a:t> </a:t>
            </a:r>
            <a:r>
              <a:rPr lang="ru-RU" dirty="0" err="1" smtClean="0"/>
              <a:t>қанағаттандыру</a:t>
            </a:r>
            <a:r>
              <a:rPr lang="ru-RU" dirty="0" smtClean="0"/>
              <a:t> </a:t>
            </a:r>
            <a:r>
              <a:rPr lang="ru-RU" dirty="0" err="1" smtClean="0"/>
              <a:t>тәртібімен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ақша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91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62473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17) </a:t>
            </a:r>
            <a:r>
              <a:rPr lang="ru-RU" dirty="0" err="1" smtClean="0"/>
              <a:t>мемлекеттік</a:t>
            </a:r>
            <a:r>
              <a:rPr lang="ru-RU" dirty="0" smtClean="0"/>
              <a:t> ислам </a:t>
            </a:r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қаржы</a:t>
            </a:r>
            <a:r>
              <a:rPr lang="ru-RU" dirty="0" smtClean="0"/>
              <a:t> </a:t>
            </a:r>
            <a:r>
              <a:rPr lang="ru-RU" dirty="0" err="1" smtClean="0"/>
              <a:t>компаниясы</a:t>
            </a:r>
            <a:r>
              <a:rPr lang="ru-RU" dirty="0" smtClean="0"/>
              <a:t> осы </a:t>
            </a:r>
            <a:r>
              <a:rPr lang="ru-RU" dirty="0" err="1" smtClean="0"/>
              <a:t>Кодекстің</a:t>
            </a:r>
            <a:r>
              <a:rPr lang="ru-RU" dirty="0" smtClean="0"/>
              <a:t> 519-бабы 3- </a:t>
            </a:r>
            <a:r>
              <a:rPr lang="ru-RU" dirty="0" err="1" smtClean="0"/>
              <a:t>тармағының</a:t>
            </a:r>
            <a:r>
              <a:rPr lang="ru-RU" dirty="0" smtClean="0"/>
              <a:t> 6) </a:t>
            </a:r>
            <a:r>
              <a:rPr lang="ru-RU" dirty="0" err="1" smtClean="0"/>
              <a:t>тармақшасында</a:t>
            </a:r>
            <a:r>
              <a:rPr lang="ru-RU" dirty="0" smtClean="0"/>
              <a:t> </a:t>
            </a:r>
            <a:r>
              <a:rPr lang="ru-RU" dirty="0" err="1" smtClean="0"/>
              <a:t>көрсетілген</a:t>
            </a:r>
            <a:r>
              <a:rPr lang="ru-RU" dirty="0" smtClean="0"/>
              <a:t> </a:t>
            </a:r>
            <a:r>
              <a:rPr lang="ru-RU" dirty="0" err="1" smtClean="0"/>
              <a:t>жылжымайтын</a:t>
            </a:r>
            <a:r>
              <a:rPr lang="ru-RU" dirty="0" smtClean="0"/>
              <a:t> </a:t>
            </a:r>
            <a:r>
              <a:rPr lang="ru-RU" dirty="0" err="1" smtClean="0"/>
              <a:t>мүлікті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мүлік</a:t>
            </a:r>
            <a:r>
              <a:rPr lang="ru-RU" dirty="0" smtClean="0"/>
              <a:t> </a:t>
            </a:r>
            <a:r>
              <a:rPr lang="ru-RU" dirty="0" err="1" smtClean="0"/>
              <a:t>орналасқан</a:t>
            </a:r>
            <a:r>
              <a:rPr lang="ru-RU" dirty="0" smtClean="0"/>
              <a:t>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учаскелерін</a:t>
            </a:r>
            <a:r>
              <a:rPr lang="ru-RU" dirty="0" smtClean="0"/>
              <a:t> </a:t>
            </a:r>
            <a:r>
              <a:rPr lang="ru-RU" dirty="0" err="1" smtClean="0"/>
              <a:t>мүліктік</a:t>
            </a:r>
            <a:r>
              <a:rPr lang="ru-RU" dirty="0" smtClean="0"/>
              <a:t> </a:t>
            </a:r>
            <a:r>
              <a:rPr lang="ru-RU" dirty="0" err="1" smtClean="0"/>
              <a:t>жалға</a:t>
            </a:r>
            <a:r>
              <a:rPr lang="ru-RU" dirty="0" smtClean="0"/>
              <a:t> </a:t>
            </a:r>
            <a:r>
              <a:rPr lang="ru-RU" dirty="0" err="1" smtClean="0"/>
              <a:t>тапсырудан</a:t>
            </a:r>
            <a:r>
              <a:rPr lang="ru-RU" dirty="0" smtClean="0"/>
              <a:t> (</a:t>
            </a:r>
            <a:r>
              <a:rPr lang="ru-RU" dirty="0" err="1" smtClean="0"/>
              <a:t>жалға</a:t>
            </a:r>
            <a:r>
              <a:rPr lang="ru-RU" dirty="0" smtClean="0"/>
              <a:t> </a:t>
            </a:r>
            <a:r>
              <a:rPr lang="ru-RU" dirty="0" err="1" smtClean="0"/>
              <a:t>беруден</a:t>
            </a:r>
            <a:r>
              <a:rPr lang="ru-RU" dirty="0" smtClean="0"/>
              <a:t>) </a:t>
            </a:r>
            <a:r>
              <a:rPr lang="ru-RU" dirty="0" err="1" smtClean="0"/>
              <a:t>және</a:t>
            </a:r>
            <a:r>
              <a:rPr lang="ru-RU" dirty="0" smtClean="0"/>
              <a:t> (</a:t>
            </a:r>
            <a:r>
              <a:rPr lang="ru-RU" dirty="0" err="1" smtClean="0"/>
              <a:t>немесе</a:t>
            </a:r>
            <a:r>
              <a:rPr lang="ru-RU" dirty="0" smtClean="0"/>
              <a:t>)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18)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депозиттер</a:t>
            </a:r>
            <a:r>
              <a:rPr lang="ru-RU" dirty="0" smtClean="0"/>
              <a:t> </a:t>
            </a:r>
            <a:r>
              <a:rPr lang="ru-RU" dirty="0" err="1" smtClean="0"/>
              <a:t>түрінде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ақшаларды</a:t>
            </a:r>
            <a:r>
              <a:rPr lang="ru-RU" dirty="0" smtClean="0"/>
              <a:t> </a:t>
            </a:r>
            <a:r>
              <a:rPr lang="ru-RU" dirty="0" err="1" smtClean="0"/>
              <a:t>басқару</a:t>
            </a:r>
            <a:r>
              <a:rPr lang="ru-RU" dirty="0" smtClean="0"/>
              <a:t> </a:t>
            </a:r>
            <a:r>
              <a:rPr lang="ru-RU" dirty="0" err="1" smtClean="0"/>
              <a:t>процесінде</a:t>
            </a:r>
            <a:r>
              <a:rPr lang="ru-RU" dirty="0" smtClean="0"/>
              <a:t> ислам </a:t>
            </a:r>
            <a:r>
              <a:rPr lang="ru-RU" dirty="0" err="1" smtClean="0"/>
              <a:t>банкі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, осы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депозиттер</a:t>
            </a:r>
            <a:r>
              <a:rPr lang="ru-RU" dirty="0" smtClean="0"/>
              <a:t> </a:t>
            </a:r>
            <a:r>
              <a:rPr lang="ru-RU" dirty="0" err="1" smtClean="0"/>
              <a:t>депозиторларының</a:t>
            </a:r>
            <a:r>
              <a:rPr lang="ru-RU" dirty="0" smtClean="0"/>
              <a:t> </a:t>
            </a:r>
            <a:r>
              <a:rPr lang="ru-RU" dirty="0" err="1" smtClean="0"/>
              <a:t>шоттарына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соларда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тасталуға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кірістерде</a:t>
            </a:r>
            <a:r>
              <a:rPr lang="ru-RU" dirty="0" smtClean="0"/>
              <a:t> ислам </a:t>
            </a:r>
            <a:r>
              <a:rPr lang="ru-RU" dirty="0" err="1" smtClean="0"/>
              <a:t>банкінің</a:t>
            </a:r>
            <a:r>
              <a:rPr lang="ru-RU" dirty="0" smtClean="0"/>
              <a:t> </a:t>
            </a:r>
            <a:r>
              <a:rPr lang="ru-RU" dirty="0" err="1" smtClean="0"/>
              <a:t>сыйақысы</a:t>
            </a:r>
            <a:r>
              <a:rPr lang="ru-RU" dirty="0" smtClean="0"/>
              <a:t> </a:t>
            </a:r>
            <a:r>
              <a:rPr lang="ru-RU" dirty="0" err="1" smtClean="0"/>
              <a:t>қамтылмайды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19)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</a:t>
            </a:r>
            <a:r>
              <a:rPr lang="ru-RU" dirty="0" smtClean="0"/>
              <a:t> </a:t>
            </a:r>
            <a:r>
              <a:rPr lang="ru-RU" dirty="0" err="1" smtClean="0"/>
              <a:t>нарығы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құрылған</a:t>
            </a:r>
            <a:r>
              <a:rPr lang="ru-RU" dirty="0" smtClean="0"/>
              <a:t> ислам </a:t>
            </a:r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қаржы</a:t>
            </a:r>
            <a:r>
              <a:rPr lang="ru-RU" dirty="0" smtClean="0"/>
              <a:t> </a:t>
            </a:r>
            <a:r>
              <a:rPr lang="ru-RU" dirty="0" err="1" smtClean="0"/>
              <a:t>компаниясы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борышты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құқығын</a:t>
            </a:r>
            <a:r>
              <a:rPr lang="ru-RU" dirty="0" smtClean="0"/>
              <a:t> </a:t>
            </a:r>
            <a:r>
              <a:rPr lang="ru-RU" dirty="0" err="1" smtClean="0"/>
              <a:t>басқаға</a:t>
            </a:r>
            <a:r>
              <a:rPr lang="ru-RU" dirty="0" smtClean="0"/>
              <a:t> </a:t>
            </a:r>
            <a:r>
              <a:rPr lang="ru-RU" dirty="0" err="1" smtClean="0"/>
              <a:t>беруден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13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64807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20)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тұлғалардың</a:t>
            </a:r>
            <a:r>
              <a:rPr lang="ru-RU" dirty="0" smtClean="0"/>
              <a:t> </a:t>
            </a:r>
            <a:r>
              <a:rPr lang="ru-RU" dirty="0" err="1" smtClean="0"/>
              <a:t>депозиттеріне</a:t>
            </a:r>
            <a:r>
              <a:rPr lang="ru-RU" dirty="0" smtClean="0"/>
              <a:t> м</a:t>
            </a:r>
            <a:r>
              <a:rPr lang="en-US" dirty="0" err="1" smtClean="0"/>
              <a:t>i</a:t>
            </a:r>
            <a:r>
              <a:rPr lang="ru-RU" dirty="0" err="1" smtClean="0"/>
              <a:t>ндетт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кеп</a:t>
            </a:r>
            <a:r>
              <a:rPr lang="en-US" dirty="0" err="1" smtClean="0"/>
              <a:t>i</a:t>
            </a:r>
            <a:r>
              <a:rPr lang="ru-RU" dirty="0" err="1" smtClean="0"/>
              <a:t>лд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беруд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</a:t>
            </a:r>
            <a:r>
              <a:rPr lang="ru-RU" dirty="0" err="1" smtClean="0"/>
              <a:t>арнайы</a:t>
            </a:r>
            <a:r>
              <a:rPr lang="ru-RU" dirty="0" smtClean="0"/>
              <a:t> резерв </a:t>
            </a:r>
            <a:r>
              <a:rPr lang="ru-RU" dirty="0" err="1" smtClean="0"/>
              <a:t>активтерін</a:t>
            </a:r>
            <a:r>
              <a:rPr lang="ru-RU" dirty="0" smtClean="0"/>
              <a:t> </a:t>
            </a:r>
            <a:r>
              <a:rPr lang="ru-RU" dirty="0" err="1" smtClean="0"/>
              <a:t>орналастыру</a:t>
            </a:r>
            <a:r>
              <a:rPr lang="ru-RU" dirty="0" smtClean="0"/>
              <a:t> </a:t>
            </a:r>
            <a:r>
              <a:rPr lang="ru-RU" dirty="0" err="1" smtClean="0"/>
              <a:t>нәтижесінде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«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деңгейдегі</a:t>
            </a:r>
            <a:r>
              <a:rPr lang="ru-RU" dirty="0" smtClean="0"/>
              <a:t> </a:t>
            </a:r>
            <a:r>
              <a:rPr lang="ru-RU" dirty="0" err="1" smtClean="0"/>
              <a:t>банктерінде</a:t>
            </a:r>
            <a:r>
              <a:rPr lang="ru-RU" dirty="0" smtClean="0"/>
              <a:t> </a:t>
            </a:r>
            <a:r>
              <a:rPr lang="ru-RU" dirty="0" err="1" smtClean="0"/>
              <a:t>орналастырылған</a:t>
            </a:r>
            <a:r>
              <a:rPr lang="ru-RU" dirty="0" smtClean="0"/>
              <a:t> </a:t>
            </a:r>
            <a:r>
              <a:rPr lang="ru-RU" dirty="0" err="1" smtClean="0"/>
              <a:t>депозиттерге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туралы</a:t>
            </a:r>
            <a:r>
              <a:rPr lang="ru-RU" dirty="0" smtClean="0"/>
              <a:t>»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Заңына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қосылу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міндеттемелерді</a:t>
            </a:r>
            <a:r>
              <a:rPr lang="ru-RU" dirty="0" smtClean="0"/>
              <a:t> </a:t>
            </a:r>
            <a:r>
              <a:rPr lang="ru-RU" dirty="0" err="1" smtClean="0"/>
              <a:t>орындамағаны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тиісінше</a:t>
            </a:r>
            <a:r>
              <a:rPr lang="ru-RU" dirty="0" smtClean="0"/>
              <a:t> </a:t>
            </a:r>
            <a:r>
              <a:rPr lang="ru-RU" dirty="0" err="1" smtClean="0"/>
              <a:t>орындамағаны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деңгейдегі</a:t>
            </a:r>
            <a:r>
              <a:rPr lang="ru-RU" dirty="0" smtClean="0"/>
              <a:t> </a:t>
            </a:r>
            <a:r>
              <a:rPr lang="ru-RU" dirty="0" err="1" smtClean="0"/>
              <a:t>банктерге</a:t>
            </a:r>
            <a:r>
              <a:rPr lang="ru-RU" dirty="0" smtClean="0"/>
              <a:t> </a:t>
            </a:r>
            <a:r>
              <a:rPr lang="ru-RU" dirty="0" err="1" smtClean="0"/>
              <a:t>қолданылатын</a:t>
            </a:r>
            <a:r>
              <a:rPr lang="ru-RU" dirty="0" smtClean="0"/>
              <a:t> </a:t>
            </a:r>
            <a:r>
              <a:rPr lang="ru-RU" dirty="0" err="1" smtClean="0"/>
              <a:t>тұрақсыздық</a:t>
            </a:r>
            <a:r>
              <a:rPr lang="ru-RU" dirty="0" smtClean="0"/>
              <a:t> </a:t>
            </a:r>
            <a:r>
              <a:rPr lang="ru-RU" dirty="0" err="1" smtClean="0"/>
              <a:t>айыбы</a:t>
            </a:r>
            <a:r>
              <a:rPr lang="ru-RU" dirty="0" smtClean="0"/>
              <a:t> </a:t>
            </a:r>
            <a:r>
              <a:rPr lang="ru-RU" dirty="0" err="1" smtClean="0"/>
              <a:t>түрінде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тасталуға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Осы </a:t>
            </a:r>
            <a:r>
              <a:rPr lang="ru-RU" dirty="0" err="1" smtClean="0"/>
              <a:t>тармақшаның</a:t>
            </a:r>
            <a:r>
              <a:rPr lang="ru-RU" dirty="0" smtClean="0"/>
              <a:t> </a:t>
            </a:r>
            <a:r>
              <a:rPr lang="ru-RU" dirty="0" err="1" smtClean="0"/>
              <a:t>ережелері</a:t>
            </a:r>
            <a:r>
              <a:rPr lang="ru-RU" dirty="0" smtClean="0"/>
              <a:t> </a:t>
            </a:r>
            <a:r>
              <a:rPr lang="ru-RU" dirty="0" err="1" smtClean="0"/>
              <a:t>көрсетілген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 </a:t>
            </a:r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резервті</a:t>
            </a:r>
            <a:r>
              <a:rPr lang="ru-RU" dirty="0" smtClean="0"/>
              <a:t> </a:t>
            </a:r>
            <a:r>
              <a:rPr lang="ru-RU" dirty="0" err="1" smtClean="0"/>
              <a:t>ұлғайтуға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19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07288" cy="65527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21) </a:t>
            </a:r>
            <a:r>
              <a:rPr lang="ru-RU" dirty="0" err="1" smtClean="0"/>
              <a:t>трансұлттық</a:t>
            </a:r>
            <a:r>
              <a:rPr lang="ru-RU" dirty="0" smtClean="0"/>
              <a:t> </a:t>
            </a:r>
            <a:r>
              <a:rPr lang="ru-RU" dirty="0" err="1" smtClean="0"/>
              <a:t>корпорациялардың</a:t>
            </a:r>
            <a:r>
              <a:rPr lang="ru-RU" dirty="0" smtClean="0"/>
              <a:t> </a:t>
            </a:r>
            <a:r>
              <a:rPr lang="ru-RU" dirty="0" err="1" smtClean="0"/>
              <a:t>қатысуымен</a:t>
            </a:r>
            <a:r>
              <a:rPr lang="ru-RU" dirty="0" smtClean="0"/>
              <a:t> </a:t>
            </a:r>
            <a:r>
              <a:rPr lang="ru-RU" dirty="0" err="1" smtClean="0"/>
              <a:t>бірлескен</a:t>
            </a:r>
            <a:r>
              <a:rPr lang="ru-RU" dirty="0" smtClean="0"/>
              <a:t> </a:t>
            </a:r>
            <a:r>
              <a:rPr lang="ru-RU" dirty="0" err="1" smtClean="0"/>
              <a:t>кәсіпорындар</a:t>
            </a:r>
            <a:r>
              <a:rPr lang="ru-RU" dirty="0" smtClean="0"/>
              <a:t> </a:t>
            </a:r>
            <a:r>
              <a:rPr lang="ru-RU" dirty="0" err="1" smtClean="0"/>
              <a:t>құру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шетелдік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қорларға</a:t>
            </a:r>
            <a:r>
              <a:rPr lang="ru-RU" dirty="0" smtClean="0"/>
              <a:t> </a:t>
            </a:r>
            <a:r>
              <a:rPr lang="ru-RU" dirty="0" err="1" smtClean="0"/>
              <a:t>үлестік</a:t>
            </a:r>
            <a:r>
              <a:rPr lang="ru-RU" dirty="0" smtClean="0"/>
              <a:t> </a:t>
            </a:r>
            <a:r>
              <a:rPr lang="ru-RU" dirty="0" err="1" smtClean="0"/>
              <a:t>қатысу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ғана</a:t>
            </a:r>
            <a:r>
              <a:rPr lang="ru-RU" dirty="0" smtClean="0"/>
              <a:t> </a:t>
            </a:r>
            <a:r>
              <a:rPr lang="ru-RU" dirty="0" err="1" smtClean="0"/>
              <a:t>бюджеттен</a:t>
            </a:r>
            <a:r>
              <a:rPr lang="ru-RU" dirty="0" smtClean="0"/>
              <a:t> </a:t>
            </a:r>
            <a:r>
              <a:rPr lang="ru-RU" dirty="0" err="1" smtClean="0"/>
              <a:t>нысаналы</a:t>
            </a:r>
            <a:r>
              <a:rPr lang="ru-RU" dirty="0" smtClean="0"/>
              <a:t> </a:t>
            </a:r>
            <a:r>
              <a:rPr lang="ru-RU" dirty="0" err="1" smtClean="0"/>
              <a:t>аударым</a:t>
            </a:r>
            <a:r>
              <a:rPr lang="ru-RU" dirty="0" smtClean="0"/>
              <a:t> </a:t>
            </a:r>
            <a:r>
              <a:rPr lang="ru-RU" dirty="0" err="1" smtClean="0"/>
              <a:t>түрінде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,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инновациялық</a:t>
            </a:r>
            <a:r>
              <a:rPr lang="ru-RU" dirty="0" smtClean="0"/>
              <a:t> кластер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заңнамасында</a:t>
            </a:r>
            <a:r>
              <a:rPr lang="ru-RU" dirty="0" smtClean="0"/>
              <a:t> </a:t>
            </a:r>
            <a:r>
              <a:rPr lang="ru-RU" dirty="0" err="1" smtClean="0"/>
              <a:t>айқындалған</a:t>
            </a:r>
            <a:r>
              <a:rPr lang="ru-RU" dirty="0" smtClean="0"/>
              <a:t> </a:t>
            </a:r>
            <a:r>
              <a:rPr lang="ru-RU" dirty="0" err="1" smtClean="0"/>
              <a:t>дербес</a:t>
            </a:r>
            <a:r>
              <a:rPr lang="ru-RU" dirty="0" smtClean="0"/>
              <a:t> </a:t>
            </a:r>
            <a:r>
              <a:rPr lang="ru-RU" dirty="0" err="1" smtClean="0"/>
              <a:t>кластерлік</a:t>
            </a:r>
            <a:r>
              <a:rPr lang="ru-RU" dirty="0" smtClean="0"/>
              <a:t> </a:t>
            </a:r>
            <a:r>
              <a:rPr lang="ru-RU" dirty="0" err="1" smtClean="0"/>
              <a:t>қордың</a:t>
            </a:r>
            <a:r>
              <a:rPr lang="ru-RU" dirty="0" smtClean="0"/>
              <a:t> </a:t>
            </a:r>
            <a:r>
              <a:rPr lang="ru-RU" dirty="0" err="1" smtClean="0"/>
              <a:t>кірісі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22) «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құрылысына</a:t>
            </a:r>
            <a:r>
              <a:rPr lang="ru-RU" dirty="0" smtClean="0"/>
              <a:t> </a:t>
            </a:r>
            <a:r>
              <a:rPr lang="ru-RU" dirty="0" err="1" smtClean="0"/>
              <a:t>үлестік</a:t>
            </a:r>
            <a:r>
              <a:rPr lang="ru-RU" dirty="0" smtClean="0"/>
              <a:t> </a:t>
            </a:r>
            <a:r>
              <a:rPr lang="ru-RU" dirty="0" err="1" smtClean="0"/>
              <a:t>қатысу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»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Заңына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құрылысына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қорының</a:t>
            </a:r>
            <a:r>
              <a:rPr lang="ru-RU" dirty="0" smtClean="0"/>
              <a:t> </a:t>
            </a:r>
            <a:r>
              <a:rPr lang="ru-RU" dirty="0" err="1" smtClean="0"/>
              <a:t>кепілдікті</a:t>
            </a:r>
            <a:r>
              <a:rPr lang="ru-RU" dirty="0" smtClean="0"/>
              <a:t> </a:t>
            </a:r>
            <a:r>
              <a:rPr lang="ru-RU" dirty="0" err="1" smtClean="0"/>
              <a:t>жағдайларды</a:t>
            </a:r>
            <a:r>
              <a:rPr lang="ru-RU" dirty="0" smtClean="0"/>
              <a:t> </a:t>
            </a:r>
            <a:r>
              <a:rPr lang="ru-RU" dirty="0" err="1" smtClean="0"/>
              <a:t>реттеу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резервті</a:t>
            </a:r>
            <a:r>
              <a:rPr lang="ru-RU" dirty="0" smtClean="0"/>
              <a:t> </a:t>
            </a:r>
            <a:r>
              <a:rPr lang="ru-RU" dirty="0" err="1" smtClean="0"/>
              <a:t>ұлғайтуға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қаражат</a:t>
            </a:r>
            <a:r>
              <a:rPr lang="ru-RU" dirty="0" smtClean="0"/>
              <a:t> </a:t>
            </a:r>
            <a:r>
              <a:rPr lang="ru-RU" dirty="0" err="1" smtClean="0"/>
              <a:t>шегіндегі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кірістері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23) осы </a:t>
            </a:r>
            <a:r>
              <a:rPr lang="ru-RU" dirty="0" err="1" smtClean="0"/>
              <a:t>Кодекстің</a:t>
            </a:r>
            <a:r>
              <a:rPr lang="ru-RU" dirty="0" smtClean="0"/>
              <a:t> 289-бабында </a:t>
            </a:r>
            <a:r>
              <a:rPr lang="ru-RU" dirty="0" err="1" smtClean="0"/>
              <a:t>белгіленген</a:t>
            </a:r>
            <a:r>
              <a:rPr lang="ru-RU" dirty="0" smtClean="0"/>
              <a:t> </a:t>
            </a:r>
            <a:r>
              <a:rPr lang="ru-RU" dirty="0" err="1" smtClean="0"/>
              <a:t>шарттар</a:t>
            </a:r>
            <a:r>
              <a:rPr lang="ru-RU" dirty="0" smtClean="0"/>
              <a:t> </a:t>
            </a:r>
            <a:r>
              <a:rPr lang="ru-RU" dirty="0" err="1" smtClean="0"/>
              <a:t>сақталған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, </a:t>
            </a:r>
            <a:r>
              <a:rPr lang="ru-RU" dirty="0" err="1" smtClean="0"/>
              <a:t>коммерциялық</a:t>
            </a:r>
            <a:r>
              <a:rPr lang="ru-RU" dirty="0" smtClean="0"/>
              <a:t> </a:t>
            </a:r>
            <a:r>
              <a:rPr lang="ru-RU" dirty="0" err="1" smtClean="0"/>
              <a:t>ұйымның</a:t>
            </a:r>
            <a:r>
              <a:rPr lang="ru-RU" dirty="0" smtClean="0"/>
              <a:t> осы </a:t>
            </a:r>
            <a:r>
              <a:rPr lang="ru-RU" dirty="0" err="1" smtClean="0"/>
              <a:t>Кодекстің</a:t>
            </a:r>
            <a:r>
              <a:rPr lang="ru-RU" dirty="0" smtClean="0"/>
              <a:t> 289-бабының 2-тармағында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кірістері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999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5527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24)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саласындағы</a:t>
            </a:r>
            <a:r>
              <a:rPr lang="ru-RU" dirty="0" smtClean="0"/>
              <a:t> </a:t>
            </a:r>
            <a:r>
              <a:rPr lang="ru-RU" dirty="0" err="1" smtClean="0"/>
              <a:t>уәкілетті</a:t>
            </a:r>
            <a:r>
              <a:rPr lang="ru-RU" dirty="0" smtClean="0"/>
              <a:t> </a:t>
            </a:r>
            <a:r>
              <a:rPr lang="ru-RU" dirty="0" err="1" smtClean="0"/>
              <a:t>органның</a:t>
            </a:r>
            <a:r>
              <a:rPr lang="ru-RU" dirty="0" smtClean="0"/>
              <a:t> </a:t>
            </a:r>
            <a:r>
              <a:rPr lang="ru-RU" dirty="0" err="1" smtClean="0"/>
              <a:t>сенім</a:t>
            </a:r>
            <a:r>
              <a:rPr lang="ru-RU" dirty="0" smtClean="0"/>
              <a:t> </a:t>
            </a:r>
            <a:r>
              <a:rPr lang="ru-RU" dirty="0" err="1" smtClean="0"/>
              <a:t>білдірілген</a:t>
            </a:r>
            <a:r>
              <a:rPr lang="ru-RU" dirty="0" smtClean="0"/>
              <a:t> </a:t>
            </a:r>
            <a:r>
              <a:rPr lang="ru-RU" dirty="0" err="1" smtClean="0"/>
              <a:t>өкілінің</a:t>
            </a:r>
            <a:r>
              <a:rPr lang="ru-RU" dirty="0" smtClean="0"/>
              <a:t> (</a:t>
            </a:r>
            <a:r>
              <a:rPr lang="ru-RU" dirty="0" err="1" smtClean="0"/>
              <a:t>агентінің</a:t>
            </a:r>
            <a:r>
              <a:rPr lang="ru-RU" dirty="0" smtClean="0"/>
              <a:t>) бюджет </a:t>
            </a:r>
            <a:r>
              <a:rPr lang="ru-RU" dirty="0" err="1" smtClean="0"/>
              <a:t>қаражатының</a:t>
            </a:r>
            <a:r>
              <a:rPr lang="ru-RU" dirty="0" smtClean="0"/>
              <a:t> </a:t>
            </a:r>
            <a:r>
              <a:rPr lang="ru-RU" dirty="0" err="1" smtClean="0"/>
              <a:t>шығыстарын</a:t>
            </a:r>
            <a:r>
              <a:rPr lang="ru-RU" dirty="0" smtClean="0"/>
              <a:t> </a:t>
            </a:r>
            <a:r>
              <a:rPr lang="ru-RU" dirty="0" err="1" smtClean="0"/>
              <a:t>өтеу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кредиттері</a:t>
            </a:r>
            <a:r>
              <a:rPr lang="ru-RU" dirty="0" smtClean="0"/>
              <a:t> мен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студенттік</a:t>
            </a:r>
            <a:r>
              <a:rPr lang="ru-RU" dirty="0" smtClean="0"/>
              <a:t> </a:t>
            </a:r>
            <a:r>
              <a:rPr lang="ru-RU" dirty="0" err="1" smtClean="0"/>
              <a:t>кредиттерді</a:t>
            </a:r>
            <a:r>
              <a:rPr lang="ru-RU" dirty="0" smtClean="0"/>
              <a:t> </a:t>
            </a:r>
            <a:r>
              <a:rPr lang="ru-RU" dirty="0" err="1" smtClean="0"/>
              <a:t>қайтару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қызметті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асыруға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ұйғарылған</a:t>
            </a:r>
            <a:r>
              <a:rPr lang="ru-RU" dirty="0" smtClean="0"/>
              <a:t> </a:t>
            </a:r>
            <a:r>
              <a:rPr lang="ru-RU" dirty="0" err="1" smtClean="0"/>
              <a:t>тұрақсыздық</a:t>
            </a:r>
            <a:r>
              <a:rPr lang="ru-RU" dirty="0" smtClean="0"/>
              <a:t> </a:t>
            </a:r>
            <a:r>
              <a:rPr lang="ru-RU" dirty="0" err="1" smtClean="0"/>
              <a:t>айыбы</a:t>
            </a:r>
            <a:r>
              <a:rPr lang="ru-RU" dirty="0" smtClean="0"/>
              <a:t> </a:t>
            </a:r>
            <a:r>
              <a:rPr lang="ru-RU" dirty="0" err="1" smtClean="0"/>
              <a:t>түріндегі</a:t>
            </a:r>
            <a:r>
              <a:rPr lang="ru-RU" dirty="0" smtClean="0"/>
              <a:t> </a:t>
            </a:r>
            <a:r>
              <a:rPr lang="ru-RU" dirty="0" err="1" smtClean="0"/>
              <a:t>кірістері</a:t>
            </a:r>
            <a:r>
              <a:rPr lang="ru-RU" dirty="0" smtClean="0"/>
              <a:t>;</a:t>
            </a:r>
          </a:p>
          <a:p>
            <a:r>
              <a:rPr lang="ru-RU" dirty="0" smtClean="0"/>
              <a:t>25)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құрылған</a:t>
            </a:r>
            <a:r>
              <a:rPr lang="ru-RU" dirty="0" smtClean="0"/>
              <a:t> </a:t>
            </a:r>
            <a:r>
              <a:rPr lang="ru-RU" dirty="0" err="1" smtClean="0"/>
              <a:t>венчурлік</a:t>
            </a:r>
            <a:r>
              <a:rPr lang="ru-RU" dirty="0" smtClean="0"/>
              <a:t>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осы </a:t>
            </a:r>
            <a:r>
              <a:rPr lang="ru-RU" dirty="0" err="1" smtClean="0"/>
              <a:t>Кодекстің</a:t>
            </a:r>
            <a:r>
              <a:rPr lang="ru-RU" dirty="0" smtClean="0"/>
              <a:t> 293-бабы 1-тармағының 6) </a:t>
            </a:r>
            <a:r>
              <a:rPr lang="ru-RU" dirty="0" err="1" smtClean="0"/>
              <a:t>тармақшасында</a:t>
            </a:r>
            <a:r>
              <a:rPr lang="ru-RU" dirty="0" smtClean="0"/>
              <a:t> </a:t>
            </a:r>
            <a:r>
              <a:rPr lang="ru-RU" dirty="0" err="1" smtClean="0"/>
              <a:t>аталған</a:t>
            </a:r>
            <a:r>
              <a:rPr lang="ru-RU" dirty="0" smtClean="0"/>
              <a:t>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тұлғаларға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</a:t>
            </a:r>
            <a:r>
              <a:rPr lang="ru-RU" dirty="0" err="1" smtClean="0"/>
              <a:t>беруге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мүліктің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тасталуға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625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7413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Бас </a:t>
            </a:r>
            <a:r>
              <a:rPr lang="ru-RU" dirty="0" err="1" smtClean="0"/>
              <a:t>банктің</a:t>
            </a:r>
            <a:r>
              <a:rPr lang="ru-RU" dirty="0" smtClean="0"/>
              <a:t> </a:t>
            </a:r>
            <a:r>
              <a:rPr lang="ru-RU" dirty="0" err="1" smtClean="0"/>
              <a:t>күмәнді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үмітсіз</a:t>
            </a:r>
            <a:r>
              <a:rPr lang="ru-RU" dirty="0" smtClean="0"/>
              <a:t> </a:t>
            </a:r>
            <a:r>
              <a:rPr lang="ru-RU" dirty="0" err="1" smtClean="0"/>
              <a:t>активтерін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алатын</a:t>
            </a:r>
            <a:r>
              <a:rPr lang="ru-RU" dirty="0" smtClean="0"/>
              <a:t> </a:t>
            </a:r>
            <a:r>
              <a:rPr lang="ru-RU" dirty="0" err="1" smtClean="0"/>
              <a:t>банктің</a:t>
            </a:r>
            <a:r>
              <a:rPr lang="ru-RU" dirty="0" smtClean="0"/>
              <a:t> </a:t>
            </a:r>
            <a:r>
              <a:rPr lang="ru-RU" dirty="0" err="1" smtClean="0"/>
              <a:t>еншілес</a:t>
            </a:r>
            <a:r>
              <a:rPr lang="ru-RU" dirty="0" smtClean="0"/>
              <a:t> </a:t>
            </a:r>
            <a:r>
              <a:rPr lang="ru-RU" dirty="0" err="1" smtClean="0"/>
              <a:t>ұйымының</a:t>
            </a:r>
            <a:r>
              <a:rPr lang="ru-RU" dirty="0" smtClean="0"/>
              <a:t>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жиынтық</a:t>
            </a:r>
            <a:r>
              <a:rPr lang="ru-RU" dirty="0" smtClean="0"/>
              <a:t> </a:t>
            </a:r>
            <a:r>
              <a:rPr lang="ru-RU" dirty="0" err="1" smtClean="0"/>
              <a:t>кірісінен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банктер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банк </a:t>
            </a:r>
            <a:r>
              <a:rPr lang="ru-RU" dirty="0" err="1" smtClean="0"/>
              <a:t>қызметі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заңнамасында</a:t>
            </a:r>
            <a:r>
              <a:rPr lang="ru-RU" dirty="0" smtClean="0"/>
              <a:t>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түрлерін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асырудан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,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ұйымның</a:t>
            </a:r>
            <a:r>
              <a:rPr lang="ru-RU" dirty="0" smtClean="0"/>
              <a:t>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жиынтық</a:t>
            </a:r>
            <a:r>
              <a:rPr lang="ru-RU" dirty="0" smtClean="0"/>
              <a:t> </a:t>
            </a:r>
            <a:r>
              <a:rPr lang="ru-RU" dirty="0" err="1" smtClean="0"/>
              <a:t>кірісіне</a:t>
            </a:r>
            <a:r>
              <a:rPr lang="ru-RU" dirty="0" smtClean="0"/>
              <a:t> </a:t>
            </a:r>
            <a:r>
              <a:rPr lang="ru-RU" dirty="0" err="1" smtClean="0"/>
              <a:t>қосылған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бас </a:t>
            </a:r>
            <a:r>
              <a:rPr lang="ru-RU" dirty="0" err="1" smtClean="0"/>
              <a:t>банкке</a:t>
            </a:r>
            <a:r>
              <a:rPr lang="ru-RU" dirty="0" smtClean="0"/>
              <a:t> </a:t>
            </a:r>
            <a:r>
              <a:rPr lang="ru-RU" dirty="0" err="1" smtClean="0"/>
              <a:t>аударылған</a:t>
            </a:r>
            <a:r>
              <a:rPr lang="ru-RU" dirty="0" smtClean="0"/>
              <a:t> </a:t>
            </a:r>
            <a:r>
              <a:rPr lang="ru-RU" dirty="0" err="1" smtClean="0"/>
              <a:t>кірістері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тасталады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ретте</a:t>
            </a:r>
            <a:r>
              <a:rPr lang="ru-RU" dirty="0" smtClean="0"/>
              <a:t>, </a:t>
            </a:r>
            <a:r>
              <a:rPr lang="ru-RU" dirty="0" err="1" smtClean="0"/>
              <a:t>алынуға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 </a:t>
            </a:r>
            <a:r>
              <a:rPr lang="ru-RU" dirty="0" err="1" smtClean="0"/>
              <a:t>кірістерді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банктер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банк </a:t>
            </a:r>
            <a:r>
              <a:rPr lang="ru-RU" dirty="0" err="1" smtClean="0"/>
              <a:t>қызметі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заңнамасында</a:t>
            </a:r>
            <a:r>
              <a:rPr lang="ru-RU" dirty="0" smtClean="0"/>
              <a:t>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түрлерін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асырудан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 </a:t>
            </a:r>
            <a:r>
              <a:rPr lang="ru-RU" dirty="0" err="1" smtClean="0"/>
              <a:t>кірістерге</a:t>
            </a:r>
            <a:r>
              <a:rPr lang="ru-RU" dirty="0" smtClean="0"/>
              <a:t> </a:t>
            </a:r>
            <a:r>
              <a:rPr lang="ru-RU" dirty="0" err="1" smtClean="0"/>
              <a:t>жатқызу</a:t>
            </a:r>
            <a:r>
              <a:rPr lang="ru-RU" dirty="0" smtClean="0"/>
              <a:t> </a:t>
            </a:r>
            <a:r>
              <a:rPr lang="ru-RU" dirty="0" err="1" smtClean="0"/>
              <a:t>уәкілетті</a:t>
            </a:r>
            <a:r>
              <a:rPr lang="ru-RU" dirty="0" smtClean="0"/>
              <a:t> </a:t>
            </a:r>
            <a:r>
              <a:rPr lang="ru-RU" dirty="0" err="1" smtClean="0"/>
              <a:t>органмен</a:t>
            </a:r>
            <a:r>
              <a:rPr lang="ru-RU" dirty="0" smtClean="0"/>
              <a:t> </a:t>
            </a:r>
            <a:r>
              <a:rPr lang="ru-RU" dirty="0" err="1" smtClean="0"/>
              <a:t>келісу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Ұлттық</a:t>
            </a:r>
            <a:r>
              <a:rPr lang="ru-RU" dirty="0" smtClean="0"/>
              <a:t> </a:t>
            </a:r>
            <a:r>
              <a:rPr lang="ru-RU" dirty="0" err="1" smtClean="0"/>
              <a:t>Банкі</a:t>
            </a:r>
            <a:r>
              <a:rPr lang="ru-RU" dirty="0" smtClean="0"/>
              <a:t> </a:t>
            </a:r>
            <a:r>
              <a:rPr lang="ru-RU" dirty="0" err="1" smtClean="0"/>
              <a:t>айқындаған</a:t>
            </a:r>
            <a:r>
              <a:rPr lang="ru-RU" dirty="0" smtClean="0"/>
              <a:t> </a:t>
            </a:r>
            <a:r>
              <a:rPr lang="ru-RU" dirty="0" err="1" smtClean="0"/>
              <a:t>тәртіппен</a:t>
            </a:r>
            <a:r>
              <a:rPr lang="ru-RU" dirty="0" smtClean="0"/>
              <a:t> </a:t>
            </a:r>
            <a:r>
              <a:rPr lang="ru-RU" dirty="0" err="1" smtClean="0"/>
              <a:t>жүргізіледі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331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ru-RU" dirty="0" err="1" smtClean="0"/>
              <a:t>Банктің</a:t>
            </a:r>
            <a:r>
              <a:rPr lang="ru-RU" dirty="0" smtClean="0"/>
              <a:t>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жиынтық</a:t>
            </a:r>
            <a:r>
              <a:rPr lang="ru-RU" dirty="0" smtClean="0"/>
              <a:t> </a:t>
            </a:r>
            <a:r>
              <a:rPr lang="ru-RU" dirty="0" err="1" smtClean="0"/>
              <a:t>кірісінен</a:t>
            </a:r>
            <a:r>
              <a:rPr lang="ru-RU" dirty="0" smtClean="0"/>
              <a:t>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деңгейдегі</a:t>
            </a:r>
            <a:r>
              <a:rPr lang="ru-RU" dirty="0" smtClean="0"/>
              <a:t> </a:t>
            </a:r>
            <a:r>
              <a:rPr lang="ru-RU" dirty="0" err="1" smtClean="0"/>
              <a:t>банктердің</a:t>
            </a:r>
            <a:r>
              <a:rPr lang="ru-RU" dirty="0" smtClean="0"/>
              <a:t> </a:t>
            </a:r>
            <a:r>
              <a:rPr lang="ru-RU" dirty="0" err="1" smtClean="0"/>
              <a:t>кредиттік</a:t>
            </a:r>
            <a:r>
              <a:rPr lang="ru-RU" dirty="0" smtClean="0"/>
              <a:t> </a:t>
            </a:r>
            <a:r>
              <a:rPr lang="ru-RU" dirty="0" err="1" smtClean="0"/>
              <a:t>портфельдерінің</a:t>
            </a:r>
            <a:r>
              <a:rPr lang="ru-RU" dirty="0" smtClean="0"/>
              <a:t> </a:t>
            </a:r>
            <a:r>
              <a:rPr lang="ru-RU" dirty="0" err="1" smtClean="0"/>
              <a:t>сапасын</a:t>
            </a:r>
            <a:r>
              <a:rPr lang="ru-RU" dirty="0" smtClean="0"/>
              <a:t> </a:t>
            </a:r>
            <a:r>
              <a:rPr lang="ru-RU" dirty="0" err="1" smtClean="0"/>
              <a:t>жақсартуға</a:t>
            </a:r>
            <a:r>
              <a:rPr lang="ru-RU" dirty="0" smtClean="0"/>
              <a:t> </a:t>
            </a:r>
            <a:r>
              <a:rPr lang="ru-RU" dirty="0" err="1" smtClean="0"/>
              <a:t>маманданатын</a:t>
            </a:r>
            <a:r>
              <a:rPr lang="ru-RU" dirty="0" smtClean="0"/>
              <a:t>,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Үкіметі</a:t>
            </a:r>
            <a:r>
              <a:rPr lang="ru-RU" dirty="0" smtClean="0"/>
              <a:t> </a:t>
            </a:r>
            <a:r>
              <a:rPr lang="ru-RU" dirty="0" err="1" smtClean="0"/>
              <a:t>жалғыз</a:t>
            </a:r>
            <a:r>
              <a:rPr lang="ru-RU" dirty="0" smtClean="0"/>
              <a:t> </a:t>
            </a:r>
            <a:r>
              <a:rPr lang="ru-RU" dirty="0" err="1" smtClean="0"/>
              <a:t>акционері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ұйымнан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ұйымға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 </a:t>
            </a:r>
            <a:r>
              <a:rPr lang="ru-RU" dirty="0" err="1" smtClean="0"/>
              <a:t>берілген</a:t>
            </a:r>
            <a:r>
              <a:rPr lang="ru-RU" dirty="0" smtClean="0"/>
              <a:t>, </a:t>
            </a:r>
            <a:r>
              <a:rPr lang="ru-RU" dirty="0" err="1" smtClean="0"/>
              <a:t>кредиттер</a:t>
            </a:r>
            <a:r>
              <a:rPr lang="ru-RU" dirty="0" smtClean="0"/>
              <a:t> (</a:t>
            </a:r>
            <a:r>
              <a:rPr lang="ru-RU" dirty="0" err="1" smtClean="0"/>
              <a:t>қарыздар</a:t>
            </a:r>
            <a:r>
              <a:rPr lang="ru-RU" dirty="0" smtClean="0"/>
              <a:t>)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құқықтарын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құқығын</a:t>
            </a:r>
            <a:r>
              <a:rPr lang="ru-RU" dirty="0" smtClean="0"/>
              <a:t> </a:t>
            </a:r>
            <a:r>
              <a:rPr lang="ru-RU" dirty="0" err="1" smtClean="0"/>
              <a:t>беруден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010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5527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2. </a:t>
            </a:r>
            <a:r>
              <a:rPr lang="ru-RU" b="1" i="1" dirty="0" err="1" smtClean="0"/>
              <a:t>Жылдық</a:t>
            </a:r>
            <a:r>
              <a:rPr lang="ru-RU" b="1" i="1" dirty="0" smtClean="0"/>
              <a:t> </a:t>
            </a:r>
            <a:r>
              <a:rPr lang="ru-RU" b="1" i="1" dirty="0" err="1" smtClean="0"/>
              <a:t>жиынтық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кірістен</a:t>
            </a:r>
            <a:r>
              <a:rPr lang="ru-RU" b="1" i="1" dirty="0" smtClean="0"/>
              <a:t>: </a:t>
            </a:r>
            <a:r>
              <a:rPr lang="ru-RU" dirty="0" smtClean="0"/>
              <a:t>1) </a:t>
            </a:r>
            <a:r>
              <a:rPr lang="ru-RU" dirty="0" err="1" smtClean="0"/>
              <a:t>егер</a:t>
            </a:r>
            <a:r>
              <a:rPr lang="ru-RU" dirty="0" smtClean="0"/>
              <a:t> осы </a:t>
            </a:r>
            <a:r>
              <a:rPr lang="ru-RU" dirty="0" err="1" smtClean="0"/>
              <a:t>баптың</a:t>
            </a:r>
            <a:r>
              <a:rPr lang="ru-RU" dirty="0" smtClean="0"/>
              <a:t> 1-тармағының 2) </a:t>
            </a:r>
            <a:r>
              <a:rPr lang="ru-RU" dirty="0" err="1" smtClean="0"/>
              <a:t>тармақшасында</a:t>
            </a:r>
            <a:r>
              <a:rPr lang="ru-RU" dirty="0" smtClean="0"/>
              <a:t> </a:t>
            </a:r>
            <a:r>
              <a:rPr lang="ru-RU" dirty="0" err="1" smtClean="0"/>
              <a:t>өзгеше</a:t>
            </a:r>
            <a:r>
              <a:rPr lang="ru-RU" dirty="0" smtClean="0"/>
              <a:t> </a:t>
            </a:r>
            <a:r>
              <a:rPr lang="ru-RU" dirty="0" err="1" smtClean="0"/>
              <a:t>белгіленбесе</a:t>
            </a:r>
            <a:r>
              <a:rPr lang="ru-RU" dirty="0" smtClean="0"/>
              <a:t>, </a:t>
            </a:r>
            <a:r>
              <a:rPr lang="ru-RU" dirty="0" err="1" smtClean="0"/>
              <a:t>тәуекелдік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инвестициялаудың</a:t>
            </a:r>
            <a:r>
              <a:rPr lang="ru-RU" dirty="0" smtClean="0"/>
              <a:t> </a:t>
            </a:r>
            <a:r>
              <a:rPr lang="ru-RU" dirty="0" err="1" smtClean="0"/>
              <a:t>жабық</a:t>
            </a:r>
            <a:r>
              <a:rPr lang="ru-RU" dirty="0" smtClean="0"/>
              <a:t> </a:t>
            </a:r>
            <a:r>
              <a:rPr lang="ru-RU" dirty="0" err="1" smtClean="0"/>
              <a:t>пайлық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қорлары</a:t>
            </a:r>
            <a:r>
              <a:rPr lang="ru-RU" dirty="0" smtClean="0"/>
              <a:t> мен </a:t>
            </a:r>
            <a:r>
              <a:rPr lang="ru-RU" dirty="0" err="1" smtClean="0"/>
              <a:t>тәуекелдік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инвестициялаудың</a:t>
            </a:r>
            <a:r>
              <a:rPr lang="ru-RU" dirty="0" smtClean="0"/>
              <a:t> </a:t>
            </a:r>
            <a:r>
              <a:rPr lang="ru-RU" dirty="0" err="1" smtClean="0"/>
              <a:t>акционерлік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қорлары</a:t>
            </a:r>
            <a:r>
              <a:rPr lang="ru-RU" dirty="0" smtClean="0"/>
              <a:t> </a:t>
            </a:r>
            <a:r>
              <a:rPr lang="ru-RU" dirty="0" err="1" smtClean="0"/>
              <a:t>төлейтін</a:t>
            </a:r>
            <a:r>
              <a:rPr lang="ru-RU" dirty="0" smtClean="0"/>
              <a:t>;</a:t>
            </a:r>
          </a:p>
          <a:p>
            <a:r>
              <a:rPr lang="ru-RU" dirty="0" smtClean="0"/>
              <a:t>2)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тұтастай</a:t>
            </a:r>
            <a:r>
              <a:rPr lang="ru-RU" dirty="0" smtClean="0"/>
              <a:t> </a:t>
            </a:r>
            <a:r>
              <a:rPr lang="ru-RU" dirty="0" err="1" smtClean="0"/>
              <a:t>алғанда</a:t>
            </a:r>
            <a:r>
              <a:rPr lang="ru-RU" dirty="0" smtClean="0"/>
              <a:t> </a:t>
            </a:r>
            <a:r>
              <a:rPr lang="ru-RU" dirty="0" err="1" smtClean="0"/>
              <a:t>дивидендтер</a:t>
            </a:r>
            <a:r>
              <a:rPr lang="ru-RU" dirty="0" smtClean="0"/>
              <a:t> </a:t>
            </a:r>
            <a:r>
              <a:rPr lang="ru-RU" dirty="0" err="1" smtClean="0"/>
              <a:t>төлейтін</a:t>
            </a:r>
            <a:r>
              <a:rPr lang="ru-RU" dirty="0" smtClean="0"/>
              <a:t>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есептелген</a:t>
            </a:r>
            <a:r>
              <a:rPr lang="ru-RU" dirty="0" smtClean="0"/>
              <a:t> </a:t>
            </a:r>
            <a:r>
              <a:rPr lang="ru-RU" dirty="0" err="1" smtClean="0"/>
              <a:t>корпоративтік</a:t>
            </a:r>
            <a:r>
              <a:rPr lang="ru-RU" dirty="0" smtClean="0"/>
              <a:t> </a:t>
            </a:r>
            <a:r>
              <a:rPr lang="ru-RU" dirty="0" err="1" smtClean="0"/>
              <a:t>табыс</a:t>
            </a:r>
            <a:r>
              <a:rPr lang="ru-RU" dirty="0" smtClean="0"/>
              <a:t> </a:t>
            </a:r>
            <a:r>
              <a:rPr lang="ru-RU" dirty="0" err="1" smtClean="0"/>
              <a:t>салығының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сомасында</a:t>
            </a:r>
            <a:r>
              <a:rPr lang="ru-RU" dirty="0" smtClean="0"/>
              <a:t> 100 </a:t>
            </a:r>
            <a:r>
              <a:rPr lang="ru-RU" dirty="0" err="1" smtClean="0"/>
              <a:t>пайызға</a:t>
            </a:r>
            <a:r>
              <a:rPr lang="ru-RU" dirty="0" smtClean="0"/>
              <a:t> </a:t>
            </a:r>
            <a:r>
              <a:rPr lang="ru-RU" dirty="0" err="1" smtClean="0"/>
              <a:t>азайтылған</a:t>
            </a:r>
            <a:r>
              <a:rPr lang="ru-RU" dirty="0" smtClean="0"/>
              <a:t> </a:t>
            </a:r>
            <a:r>
              <a:rPr lang="ru-RU" dirty="0" err="1" smtClean="0"/>
              <a:t>корпоративтік</a:t>
            </a:r>
            <a:r>
              <a:rPr lang="ru-RU" dirty="0" smtClean="0"/>
              <a:t> </a:t>
            </a:r>
            <a:r>
              <a:rPr lang="ru-RU" dirty="0" err="1" smtClean="0"/>
              <a:t>табыс</a:t>
            </a:r>
            <a:r>
              <a:rPr lang="ru-RU" dirty="0" smtClean="0"/>
              <a:t> </a:t>
            </a:r>
            <a:r>
              <a:rPr lang="ru-RU" dirty="0" err="1" smtClean="0"/>
              <a:t>салығының</a:t>
            </a:r>
            <a:r>
              <a:rPr lang="ru-RU" dirty="0" smtClean="0"/>
              <a:t> </a:t>
            </a:r>
            <a:r>
              <a:rPr lang="ru-RU" dirty="0" err="1" smtClean="0"/>
              <a:t>үлесі</a:t>
            </a:r>
            <a:r>
              <a:rPr lang="ru-RU" dirty="0" smtClean="0"/>
              <a:t> 50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одан</a:t>
            </a:r>
            <a:r>
              <a:rPr lang="ru-RU" dirty="0" smtClean="0"/>
              <a:t>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пайыз</a:t>
            </a:r>
            <a:r>
              <a:rPr lang="ru-RU" dirty="0" smtClean="0"/>
              <a:t> болу </a:t>
            </a:r>
            <a:r>
              <a:rPr lang="ru-RU" dirty="0" err="1" smtClean="0"/>
              <a:t>шартымен</a:t>
            </a:r>
            <a:r>
              <a:rPr lang="ru-RU" dirty="0" smtClean="0"/>
              <a:t>, </a:t>
            </a:r>
            <a:r>
              <a:rPr lang="ru-RU" dirty="0" err="1" smtClean="0"/>
              <a:t>өзінде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r>
              <a:rPr lang="ru-RU" dirty="0" smtClean="0"/>
              <a:t> </a:t>
            </a:r>
            <a:r>
              <a:rPr lang="ru-RU" dirty="0" err="1" smtClean="0"/>
              <a:t>жүргізілген</a:t>
            </a:r>
            <a:r>
              <a:rPr lang="ru-RU" dirty="0" smtClean="0"/>
              <a:t> </a:t>
            </a:r>
            <a:r>
              <a:rPr lang="ru-RU" dirty="0" err="1" smtClean="0"/>
              <a:t>кезең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дивидендтер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жазылған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,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r>
              <a:rPr lang="ru-RU" dirty="0" smtClean="0"/>
              <a:t>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есептелген</a:t>
            </a:r>
            <a:r>
              <a:rPr lang="ru-RU" dirty="0" smtClean="0"/>
              <a:t> </a:t>
            </a:r>
            <a:r>
              <a:rPr lang="ru-RU" dirty="0" err="1" smtClean="0"/>
              <a:t>корпоративтік</a:t>
            </a:r>
            <a:r>
              <a:rPr lang="ru-RU" dirty="0" smtClean="0"/>
              <a:t> </a:t>
            </a:r>
            <a:r>
              <a:rPr lang="ru-RU" dirty="0" err="1" smtClean="0"/>
              <a:t>табыс</a:t>
            </a:r>
            <a:r>
              <a:rPr lang="ru-RU" dirty="0" smtClean="0"/>
              <a:t> </a:t>
            </a:r>
            <a:r>
              <a:rPr lang="ru-RU" dirty="0" err="1" smtClean="0"/>
              <a:t>салығын</a:t>
            </a:r>
            <a:r>
              <a:rPr lang="ru-RU" dirty="0" smtClean="0"/>
              <a:t> 100 </a:t>
            </a:r>
            <a:r>
              <a:rPr lang="ru-RU" dirty="0" err="1" smtClean="0"/>
              <a:t>пайызға</a:t>
            </a:r>
            <a:r>
              <a:rPr lang="ru-RU" dirty="0" smtClean="0"/>
              <a:t> </a:t>
            </a:r>
            <a:r>
              <a:rPr lang="ru-RU" dirty="0" err="1" smtClean="0"/>
              <a:t>азайтуды</a:t>
            </a:r>
            <a:r>
              <a:rPr lang="ru-RU" dirty="0" smtClean="0"/>
              <a:t> </a:t>
            </a:r>
            <a:r>
              <a:rPr lang="ru-RU" dirty="0" err="1" smtClean="0"/>
              <a:t>жүргізетін</a:t>
            </a:r>
            <a:r>
              <a:rPr lang="ru-RU" dirty="0" smtClean="0"/>
              <a:t>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төлейтін</a:t>
            </a:r>
            <a:r>
              <a:rPr lang="ru-RU" dirty="0" smtClean="0"/>
              <a:t> </a:t>
            </a:r>
            <a:r>
              <a:rPr lang="ru-RU" dirty="0" err="1" smtClean="0"/>
              <a:t>дивидендтер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тасталуға</a:t>
            </a:r>
            <a:r>
              <a:rPr lang="ru-RU" dirty="0" smtClean="0"/>
              <a:t> </a:t>
            </a:r>
            <a:r>
              <a:rPr lang="ru-RU" dirty="0" err="1" smtClean="0"/>
              <a:t>жатпайды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87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осының</a:t>
            </a:r>
            <a:r>
              <a:rPr lang="ru-RU" dirty="0" smtClean="0"/>
              <a:t> </a:t>
            </a:r>
            <a:r>
              <a:rPr lang="ru-RU" dirty="0" err="1" smtClean="0"/>
              <a:t>алдындағы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кезеңде</a:t>
            </a:r>
            <a:r>
              <a:rPr lang="ru-RU" dirty="0" smtClean="0"/>
              <a:t> </a:t>
            </a:r>
            <a:r>
              <a:rPr lang="ru-RU" dirty="0" err="1" smtClean="0"/>
              <a:t>қолданған</a:t>
            </a:r>
            <a:r>
              <a:rPr lang="ru-RU" dirty="0" smtClean="0"/>
              <a:t> </a:t>
            </a:r>
            <a:r>
              <a:rPr lang="ru-RU" dirty="0" err="1" smtClean="0"/>
              <a:t>запастарды</a:t>
            </a:r>
            <a:r>
              <a:rPr lang="ru-RU" dirty="0" smtClean="0"/>
              <a:t> </a:t>
            </a:r>
            <a:r>
              <a:rPr lang="ru-RU" dirty="0" err="1" smtClean="0"/>
              <a:t>бағалау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smtClean="0"/>
              <a:t>с</a:t>
            </a:r>
            <a:r>
              <a:rPr lang="en-US" dirty="0" err="1" smtClean="0"/>
              <a:t>i</a:t>
            </a:r>
            <a:r>
              <a:rPr lang="ru-RU" dirty="0" err="1" smtClean="0"/>
              <a:t>нен</a:t>
            </a:r>
            <a:r>
              <a:rPr lang="ru-RU" dirty="0" smtClean="0"/>
              <a:t> </a:t>
            </a:r>
            <a:r>
              <a:rPr lang="ru-RU" dirty="0" err="1" smtClean="0"/>
              <a:t>өзге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err="1" smtClean="0"/>
              <a:t>ске</a:t>
            </a:r>
            <a:r>
              <a:rPr lang="ru-RU" dirty="0" smtClean="0"/>
              <a:t> </a:t>
            </a:r>
            <a:r>
              <a:rPr lang="ru-RU" dirty="0" err="1" smtClean="0"/>
              <a:t>ауысқан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,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</a:t>
            </a:r>
            <a:r>
              <a:rPr lang="en-US" dirty="0" err="1" smtClean="0"/>
              <a:t>i</a:t>
            </a:r>
            <a:r>
              <a:rPr lang="ru-RU" dirty="0" smtClean="0"/>
              <a:t>н</a:t>
            </a:r>
            <a:r>
              <a:rPr lang="en-US" dirty="0" err="1" smtClean="0"/>
              <a:t>i</a:t>
            </a:r>
            <a:r>
              <a:rPr lang="ru-RU" dirty="0" smtClean="0"/>
              <a:t>ң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жиынтық</a:t>
            </a:r>
            <a:r>
              <a:rPr lang="ru-RU" dirty="0" smtClean="0"/>
              <a:t> </a:t>
            </a:r>
            <a:r>
              <a:rPr lang="ru-RU" dirty="0" err="1" smtClean="0"/>
              <a:t>кірісі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бағалау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smtClean="0"/>
              <a:t>с</a:t>
            </a:r>
            <a:r>
              <a:rPr lang="en-US" dirty="0" err="1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қолдану</a:t>
            </a:r>
            <a:r>
              <a:rPr lang="ru-RU" dirty="0" smtClean="0"/>
              <a:t> </a:t>
            </a:r>
            <a:r>
              <a:rPr lang="ru-RU" dirty="0" err="1" smtClean="0"/>
              <a:t>нәтижес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түзілген</a:t>
            </a:r>
            <a:r>
              <a:rPr lang="ru-RU" dirty="0" smtClean="0"/>
              <a:t> </a:t>
            </a:r>
            <a:r>
              <a:rPr lang="ru-RU" dirty="0" err="1" smtClean="0"/>
              <a:t>оң</a:t>
            </a:r>
            <a:r>
              <a:rPr lang="ru-RU" dirty="0" smtClean="0"/>
              <a:t> </a:t>
            </a:r>
            <a:r>
              <a:rPr lang="ru-RU" dirty="0" err="1" smtClean="0"/>
              <a:t>айырма</a:t>
            </a:r>
            <a:r>
              <a:rPr lang="ru-RU" dirty="0" smtClean="0"/>
              <a:t> </a:t>
            </a:r>
            <a:r>
              <a:rPr lang="ru-RU" dirty="0" err="1" smtClean="0"/>
              <a:t>сомасына</a:t>
            </a:r>
            <a:r>
              <a:rPr lang="ru-RU" dirty="0" smtClean="0"/>
              <a:t> </a:t>
            </a:r>
            <a:r>
              <a:rPr lang="ru-RU" dirty="0" err="1" smtClean="0"/>
              <a:t>ұлғайтылуға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тер</a:t>
            </a:r>
            <a:r>
              <a:rPr lang="en-US" dirty="0" err="1" smtClean="0"/>
              <a:t>i</a:t>
            </a:r>
            <a:r>
              <a:rPr lang="ru-RU" dirty="0" smtClean="0"/>
              <a:t>с </a:t>
            </a:r>
            <a:r>
              <a:rPr lang="ru-RU" dirty="0" err="1" smtClean="0"/>
              <a:t>айырма</a:t>
            </a:r>
            <a:r>
              <a:rPr lang="ru-RU" dirty="0" smtClean="0"/>
              <a:t> </a:t>
            </a:r>
            <a:r>
              <a:rPr lang="ru-RU" dirty="0" err="1" smtClean="0"/>
              <a:t>сомасына</a:t>
            </a:r>
            <a:r>
              <a:rPr lang="ru-RU" dirty="0" smtClean="0"/>
              <a:t> </a:t>
            </a:r>
            <a:r>
              <a:rPr lang="ru-RU" dirty="0" err="1" smtClean="0"/>
              <a:t>азайтылуға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запастарды</a:t>
            </a:r>
            <a:r>
              <a:rPr lang="ru-RU" dirty="0" smtClean="0"/>
              <a:t> </a:t>
            </a:r>
            <a:r>
              <a:rPr lang="ru-RU" dirty="0" err="1" smtClean="0"/>
              <a:t>бағалаудың</a:t>
            </a:r>
            <a:r>
              <a:rPr lang="ru-RU" dirty="0" smtClean="0"/>
              <a:t> </a:t>
            </a:r>
            <a:r>
              <a:rPr lang="ru-RU" dirty="0" err="1" smtClean="0"/>
              <a:t>өзге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smtClean="0"/>
              <a:t>с</a:t>
            </a:r>
            <a:r>
              <a:rPr lang="en-US" dirty="0" err="1" smtClean="0"/>
              <a:t>i</a:t>
            </a:r>
            <a:r>
              <a:rPr lang="ru-RU" dirty="0" smtClean="0"/>
              <a:t>не </a:t>
            </a:r>
            <a:r>
              <a:rPr lang="ru-RU" dirty="0" err="1" smtClean="0"/>
              <a:t>ауысуды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кезеңнің</a:t>
            </a:r>
            <a:r>
              <a:rPr lang="ru-RU" dirty="0" smtClean="0"/>
              <a:t> </a:t>
            </a:r>
            <a:r>
              <a:rPr lang="ru-RU" dirty="0" err="1" smtClean="0"/>
              <a:t>басынан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жүрг</a:t>
            </a:r>
            <a:r>
              <a:rPr lang="en-US" dirty="0" err="1" smtClean="0"/>
              <a:t>i</a:t>
            </a:r>
            <a:r>
              <a:rPr lang="ru-RU" dirty="0" err="1" smtClean="0"/>
              <a:t>зед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0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ЖЖТ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түзетуге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кодексі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нормаларын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тұжырымдау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салынатын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азаюы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төлеушілердің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категориялар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салудан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босатылуына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кодексі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нормаларын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тұжырымдау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646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286-бап.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ережелер</a:t>
            </a:r>
            <a:r>
              <a:rPr lang="ru-RU" dirty="0" smtClean="0"/>
              <a:t> Осы </a:t>
            </a:r>
            <a:r>
              <a:rPr lang="ru-RU" dirty="0" err="1" smtClean="0"/>
              <a:t>Кодекстің</a:t>
            </a:r>
            <a:r>
              <a:rPr lang="ru-RU" dirty="0" smtClean="0"/>
              <a:t> 287-бабында </a:t>
            </a:r>
            <a:r>
              <a:rPr lang="ru-RU" dirty="0" err="1" smtClean="0"/>
              <a:t>белгіленген</a:t>
            </a:r>
            <a:r>
              <a:rPr lang="ru-RU" dirty="0" smtClean="0"/>
              <a:t> </a:t>
            </a:r>
            <a:r>
              <a:rPr lang="ru-RU" dirty="0" err="1" smtClean="0"/>
              <a:t>жағдайларда</a:t>
            </a:r>
            <a:r>
              <a:rPr lang="ru-RU" dirty="0" smtClean="0"/>
              <a:t>, </a:t>
            </a:r>
            <a:r>
              <a:rPr lang="ru-RU" dirty="0" err="1" smtClean="0"/>
              <a:t>есепті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кезеңдегі</a:t>
            </a:r>
            <a:r>
              <a:rPr lang="ru-RU" dirty="0" smtClean="0"/>
              <a:t> </a:t>
            </a:r>
            <a:r>
              <a:rPr lang="ru-RU" dirty="0" err="1" smtClean="0"/>
              <a:t>кірістің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шегерімнің</a:t>
            </a:r>
            <a:r>
              <a:rPr lang="ru-RU" dirty="0" smtClean="0"/>
              <a:t> </a:t>
            </a:r>
            <a:r>
              <a:rPr lang="ru-RU" dirty="0" err="1" smtClean="0"/>
              <a:t>мөлшерін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 </a:t>
            </a:r>
            <a:r>
              <a:rPr lang="ru-RU" dirty="0" err="1" smtClean="0"/>
              <a:t>танылған</a:t>
            </a:r>
            <a:r>
              <a:rPr lang="ru-RU" dirty="0" smtClean="0"/>
              <a:t> </a:t>
            </a:r>
            <a:r>
              <a:rPr lang="ru-RU" dirty="0" err="1" smtClean="0"/>
              <a:t>кірістің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шегерімнің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шегінде</a:t>
            </a:r>
            <a:r>
              <a:rPr lang="ru-RU" dirty="0" smtClean="0"/>
              <a:t> </a:t>
            </a:r>
            <a:r>
              <a:rPr lang="ru-RU" dirty="0" err="1" smtClean="0"/>
              <a:t>ұлғайту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танылады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3833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287-бап. </a:t>
            </a:r>
            <a:r>
              <a:rPr lang="ru-RU" dirty="0" err="1" smtClean="0"/>
              <a:t>Кірістер</a:t>
            </a:r>
            <a:r>
              <a:rPr lang="ru-RU" dirty="0" smtClean="0"/>
              <a:t> мен </a:t>
            </a:r>
            <a:r>
              <a:rPr lang="ru-RU" dirty="0" err="1" smtClean="0"/>
              <a:t>шегерімдерді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21317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Кодекстің</a:t>
            </a:r>
            <a:r>
              <a:rPr lang="ru-RU" dirty="0" smtClean="0"/>
              <a:t> 232-бабының 3-тармағында </a:t>
            </a:r>
            <a:r>
              <a:rPr lang="ru-RU" dirty="0" err="1" smtClean="0"/>
              <a:t>өзгеше</a:t>
            </a:r>
            <a:r>
              <a:rPr lang="ru-RU" dirty="0" smtClean="0"/>
              <a:t> </a:t>
            </a:r>
            <a:r>
              <a:rPr lang="ru-RU" dirty="0" err="1" smtClean="0"/>
              <a:t>белгіленбесе</a:t>
            </a:r>
            <a:r>
              <a:rPr lang="ru-RU" dirty="0" smtClean="0"/>
              <a:t>, </a:t>
            </a:r>
            <a:r>
              <a:rPr lang="ru-RU" dirty="0" err="1" smtClean="0"/>
              <a:t>кірістер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шегерімдер</a:t>
            </a:r>
            <a:r>
              <a:rPr lang="ru-RU" dirty="0" smtClean="0"/>
              <a:t>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жағдайларда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dirty="0" err="1" smtClean="0"/>
              <a:t>тауарлар</a:t>
            </a:r>
            <a:r>
              <a:rPr lang="ru-RU" dirty="0" smtClean="0"/>
              <a:t> </a:t>
            </a:r>
            <a:r>
              <a:rPr lang="ru-RU" dirty="0" err="1" smtClean="0"/>
              <a:t>толық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ішінара</a:t>
            </a:r>
            <a:r>
              <a:rPr lang="ru-RU" dirty="0" smtClean="0"/>
              <a:t> </a:t>
            </a:r>
            <a:r>
              <a:rPr lang="ru-RU" dirty="0" err="1" smtClean="0"/>
              <a:t>қайтарылғанда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2) </a:t>
            </a:r>
            <a:r>
              <a:rPr lang="ru-RU" dirty="0" err="1" smtClean="0"/>
              <a:t>мәміле</a:t>
            </a:r>
            <a:r>
              <a:rPr lang="ru-RU" dirty="0" smtClean="0"/>
              <a:t> </a:t>
            </a:r>
            <a:r>
              <a:rPr lang="ru-RU" dirty="0" err="1" smtClean="0"/>
              <a:t>шарттары</a:t>
            </a:r>
            <a:r>
              <a:rPr lang="ru-RU" dirty="0" smtClean="0"/>
              <a:t> </a:t>
            </a:r>
            <a:r>
              <a:rPr lang="ru-RU" dirty="0" err="1" smtClean="0"/>
              <a:t>өзгертілгенде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3) </a:t>
            </a:r>
            <a:r>
              <a:rPr lang="ru-RU" dirty="0" err="1" smtClean="0"/>
              <a:t>өткізілген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, </a:t>
            </a:r>
            <a:r>
              <a:rPr lang="ru-RU" dirty="0" err="1" smtClean="0"/>
              <a:t>жұмыстар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баға</a:t>
            </a:r>
            <a:r>
              <a:rPr lang="ru-RU" dirty="0" smtClean="0"/>
              <a:t>, </a:t>
            </a:r>
            <a:r>
              <a:rPr lang="ru-RU" dirty="0" err="1" smtClean="0"/>
              <a:t>өтемақы</a:t>
            </a:r>
            <a:r>
              <a:rPr lang="ru-RU" dirty="0" smtClean="0"/>
              <a:t> </a:t>
            </a:r>
            <a:r>
              <a:rPr lang="ru-RU" dirty="0" err="1" smtClean="0"/>
              <a:t>өзгертілгенде</a:t>
            </a:r>
            <a:r>
              <a:rPr lang="ru-RU" dirty="0" smtClean="0"/>
              <a:t> </a:t>
            </a:r>
            <a:r>
              <a:rPr lang="ru-RU" dirty="0" err="1" smtClean="0"/>
              <a:t>түзетілуге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Осы </a:t>
            </a:r>
            <a:r>
              <a:rPr lang="ru-RU" dirty="0" err="1" smtClean="0"/>
              <a:t>тармақшаның</a:t>
            </a:r>
            <a:r>
              <a:rPr lang="ru-RU" dirty="0" smtClean="0"/>
              <a:t> </a:t>
            </a:r>
            <a:r>
              <a:rPr lang="ru-RU" dirty="0" err="1" smtClean="0"/>
              <a:t>ережесі</a:t>
            </a:r>
            <a:r>
              <a:rPr lang="ru-RU" dirty="0" smtClean="0"/>
              <a:t> </a:t>
            </a:r>
            <a:r>
              <a:rPr lang="ru-RU" dirty="0" err="1" smtClean="0"/>
              <a:t>өткізілген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тауарлардың</a:t>
            </a:r>
            <a:r>
              <a:rPr lang="ru-RU" dirty="0" smtClean="0"/>
              <a:t>, </a:t>
            </a:r>
            <a:r>
              <a:rPr lang="ru-RU" dirty="0" err="1" smtClean="0"/>
              <a:t>орындалған</a:t>
            </a:r>
            <a:r>
              <a:rPr lang="ru-RU" dirty="0" smtClean="0"/>
              <a:t> </a:t>
            </a:r>
            <a:r>
              <a:rPr lang="ru-RU" dirty="0" err="1" smtClean="0"/>
              <a:t>жұмыстардың</a:t>
            </a:r>
            <a:r>
              <a:rPr lang="ru-RU" dirty="0" smtClean="0"/>
              <a:t>, </a:t>
            </a:r>
            <a:r>
              <a:rPr lang="ru-RU" dirty="0" err="1" smtClean="0"/>
              <a:t>көрсетілген</a:t>
            </a:r>
            <a:r>
              <a:rPr lang="ru-RU" dirty="0" smtClean="0"/>
              <a:t> </a:t>
            </a:r>
            <a:r>
              <a:rPr lang="ru-RU" dirty="0" err="1" smtClean="0"/>
              <a:t>қызметтердің</a:t>
            </a:r>
            <a:r>
              <a:rPr lang="ru-RU" dirty="0" smtClean="0"/>
              <a:t> </a:t>
            </a:r>
            <a:r>
              <a:rPr lang="ru-RU" dirty="0" err="1" smtClean="0"/>
              <a:t>ұлттық</a:t>
            </a:r>
            <a:r>
              <a:rPr lang="ru-RU" dirty="0" smtClean="0"/>
              <a:t> </a:t>
            </a:r>
            <a:r>
              <a:rPr lang="ru-RU" dirty="0" err="1" smtClean="0"/>
              <a:t>валютада</a:t>
            </a:r>
            <a:r>
              <a:rPr lang="ru-RU" dirty="0" smtClean="0"/>
              <a:t> </a:t>
            </a:r>
            <a:r>
              <a:rPr lang="ru-RU" dirty="0" err="1" smtClean="0"/>
              <a:t>төленуге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 </a:t>
            </a:r>
            <a:r>
              <a:rPr lang="ru-RU" dirty="0" err="1" smtClean="0"/>
              <a:t>құнының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шарттың</a:t>
            </a:r>
            <a:r>
              <a:rPr lang="ru-RU" dirty="0" smtClean="0"/>
              <a:t> </a:t>
            </a:r>
            <a:r>
              <a:rPr lang="ru-RU" dirty="0" err="1" smtClean="0"/>
              <a:t>талаптары</a:t>
            </a:r>
            <a:r>
              <a:rPr lang="ru-RU" dirty="0" smtClean="0"/>
              <a:t> </a:t>
            </a:r>
            <a:r>
              <a:rPr lang="ru-RU" dirty="0" err="1" smtClean="0"/>
              <a:t>негізге</a:t>
            </a:r>
            <a:r>
              <a:rPr lang="ru-RU" dirty="0" smtClean="0"/>
              <a:t> </a:t>
            </a:r>
            <a:r>
              <a:rPr lang="ru-RU" dirty="0" err="1" smtClean="0"/>
              <a:t>алына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 </a:t>
            </a:r>
            <a:r>
              <a:rPr lang="ru-RU" dirty="0" err="1" smtClean="0"/>
              <a:t>өзгертілген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де </a:t>
            </a:r>
            <a:r>
              <a:rPr lang="ru-RU" dirty="0" err="1" smtClean="0"/>
              <a:t>қолданылады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4) </a:t>
            </a:r>
            <a:r>
              <a:rPr lang="ru-RU" dirty="0" err="1" smtClean="0"/>
              <a:t>бағадан</a:t>
            </a:r>
            <a:r>
              <a:rPr lang="ru-RU" dirty="0" smtClean="0"/>
              <a:t> </a:t>
            </a:r>
            <a:r>
              <a:rPr lang="ru-RU" dirty="0" err="1" smtClean="0"/>
              <a:t>шегерістер</a:t>
            </a:r>
            <a:r>
              <a:rPr lang="ru-RU" dirty="0" smtClean="0"/>
              <a:t>, </a:t>
            </a:r>
            <a:r>
              <a:rPr lang="ru-RU" dirty="0" err="1" smtClean="0"/>
              <a:t>сатудан</a:t>
            </a:r>
            <a:r>
              <a:rPr lang="ru-RU" dirty="0" smtClean="0"/>
              <a:t> </a:t>
            </a:r>
            <a:r>
              <a:rPr lang="ru-RU" dirty="0" err="1" smtClean="0"/>
              <a:t>шегерістер</a:t>
            </a:r>
            <a:r>
              <a:rPr lang="ru-RU" dirty="0" smtClean="0"/>
              <a:t> </a:t>
            </a:r>
            <a:r>
              <a:rPr lang="ru-RU" dirty="0" err="1" smtClean="0"/>
              <a:t>жасалғанда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5) </a:t>
            </a:r>
            <a:r>
              <a:rPr lang="ru-RU" dirty="0" err="1" smtClean="0"/>
              <a:t>өзі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осы </a:t>
            </a:r>
            <a:r>
              <a:rPr lang="ru-RU" dirty="0" err="1" smtClean="0"/>
              <a:t>баптың</a:t>
            </a:r>
            <a:r>
              <a:rPr lang="ru-RU" dirty="0" smtClean="0"/>
              <a:t> 2-тармағына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жүргізілетін</a:t>
            </a:r>
            <a:r>
              <a:rPr lang="ru-RU" dirty="0" smtClean="0"/>
              <a:t> </a:t>
            </a:r>
            <a:r>
              <a:rPr lang="ru-RU" dirty="0" err="1" smtClean="0"/>
              <a:t>талапты</a:t>
            </a:r>
            <a:r>
              <a:rPr lang="ru-RU" dirty="0" smtClean="0"/>
              <a:t> </a:t>
            </a:r>
            <a:r>
              <a:rPr lang="ru-RU" dirty="0" err="1" smtClean="0"/>
              <a:t>есептен</a:t>
            </a:r>
            <a:r>
              <a:rPr lang="ru-RU" dirty="0" smtClean="0"/>
              <a:t> </a:t>
            </a:r>
            <a:r>
              <a:rPr lang="ru-RU" dirty="0" err="1" smtClean="0"/>
              <a:t>шығарғанда</a:t>
            </a:r>
            <a:r>
              <a:rPr lang="ru-RU" dirty="0" smtClean="0"/>
              <a:t> </a:t>
            </a:r>
            <a:r>
              <a:rPr lang="ru-RU" dirty="0" err="1" smtClean="0"/>
              <a:t>түзетілуге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305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түзетуді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- кредитор: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тұлғадан</a:t>
            </a:r>
            <a:r>
              <a:rPr lang="ru-RU" dirty="0" smtClean="0"/>
              <a:t>; дара </a:t>
            </a:r>
            <a:r>
              <a:rPr lang="ru-RU" dirty="0" err="1" smtClean="0"/>
              <a:t>кәсіпкерден</a:t>
            </a:r>
            <a:r>
              <a:rPr lang="ru-RU" dirty="0" smtClean="0"/>
              <a:t>;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Республикасында</a:t>
            </a:r>
            <a:r>
              <a:rPr lang="ru-RU" dirty="0" smtClean="0"/>
              <a:t> </a:t>
            </a:r>
            <a:r>
              <a:rPr lang="ru-RU" dirty="0" err="1" smtClean="0"/>
              <a:t>қызметті</a:t>
            </a:r>
            <a:r>
              <a:rPr lang="ru-RU" dirty="0" smtClean="0"/>
              <a:t> </a:t>
            </a:r>
            <a:r>
              <a:rPr lang="ru-RU" dirty="0" err="1" smtClean="0"/>
              <a:t>тұрақты</a:t>
            </a:r>
            <a:r>
              <a:rPr lang="ru-RU" dirty="0" smtClean="0"/>
              <a:t> </a:t>
            </a:r>
            <a:r>
              <a:rPr lang="ru-RU" dirty="0" err="1" smtClean="0"/>
              <a:t>мекеме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бейрезидент-заңды</a:t>
            </a:r>
            <a:r>
              <a:rPr lang="ru-RU" dirty="0" smtClean="0"/>
              <a:t> </a:t>
            </a:r>
            <a:r>
              <a:rPr lang="ru-RU" dirty="0" err="1" smtClean="0"/>
              <a:t>тұлғадан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тұрақты</a:t>
            </a:r>
            <a:r>
              <a:rPr lang="ru-RU" dirty="0" smtClean="0"/>
              <a:t> </a:t>
            </a:r>
            <a:r>
              <a:rPr lang="ru-RU" dirty="0" err="1" smtClean="0"/>
              <a:t>мекеменің</a:t>
            </a:r>
            <a:r>
              <a:rPr lang="ru-RU" dirty="0" smtClean="0"/>
              <a:t> </a:t>
            </a:r>
            <a:r>
              <a:rPr lang="ru-RU" dirty="0" err="1" smtClean="0"/>
              <a:t>қызметіне</a:t>
            </a:r>
            <a:r>
              <a:rPr lang="ru-RU" dirty="0" smtClean="0"/>
              <a:t> </a:t>
            </a:r>
            <a:r>
              <a:rPr lang="ru-RU" dirty="0" err="1" smtClean="0"/>
              <a:t>қатысты</a:t>
            </a:r>
            <a:r>
              <a:rPr lang="ru-RU" dirty="0" smtClean="0"/>
              <a:t> </a:t>
            </a:r>
            <a:r>
              <a:rPr lang="ru-RU" dirty="0" err="1" smtClean="0"/>
              <a:t>талаптар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талапты</a:t>
            </a:r>
            <a:r>
              <a:rPr lang="ru-RU" dirty="0" smtClean="0"/>
              <a:t> </a:t>
            </a:r>
            <a:r>
              <a:rPr lang="ru-RU" dirty="0" err="1" smtClean="0"/>
              <a:t>есептен</a:t>
            </a:r>
            <a:r>
              <a:rPr lang="ru-RU" dirty="0" smtClean="0"/>
              <a:t> </a:t>
            </a:r>
            <a:r>
              <a:rPr lang="ru-RU" dirty="0" err="1" smtClean="0"/>
              <a:t>шығарған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жүргізеді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162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Осы </a:t>
            </a:r>
            <a:r>
              <a:rPr lang="ru-RU" dirty="0" err="1" smtClean="0"/>
              <a:t>тармақта</a:t>
            </a:r>
            <a:r>
              <a:rPr lang="ru-RU" dirty="0" smtClean="0"/>
              <a:t>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: 1) дебитор-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таратылған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тарату</a:t>
            </a:r>
            <a:r>
              <a:rPr lang="ru-RU" dirty="0" smtClean="0"/>
              <a:t> </a:t>
            </a:r>
            <a:r>
              <a:rPr lang="ru-RU" dirty="0" err="1" smtClean="0"/>
              <a:t>балансын</a:t>
            </a:r>
            <a:r>
              <a:rPr lang="ru-RU" dirty="0" smtClean="0"/>
              <a:t> </a:t>
            </a:r>
            <a:r>
              <a:rPr lang="ru-RU" dirty="0" err="1" smtClean="0"/>
              <a:t>бекіту</a:t>
            </a:r>
            <a:r>
              <a:rPr lang="ru-RU" dirty="0" smtClean="0"/>
              <a:t> </a:t>
            </a:r>
            <a:r>
              <a:rPr lang="ru-RU" dirty="0" err="1" smtClean="0"/>
              <a:t>күні</a:t>
            </a:r>
            <a:r>
              <a:rPr lang="ru-RU" dirty="0" smtClean="0"/>
              <a:t> кредитор-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талапты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етпеген</a:t>
            </a:r>
            <a:r>
              <a:rPr lang="ru-RU" dirty="0" smtClean="0"/>
              <a:t>; 2)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күшіне</a:t>
            </a:r>
            <a:r>
              <a:rPr lang="ru-RU" dirty="0" smtClean="0"/>
              <a:t> </a:t>
            </a:r>
            <a:r>
              <a:rPr lang="ru-RU" dirty="0" err="1" smtClean="0"/>
              <a:t>енген</a:t>
            </a:r>
            <a:r>
              <a:rPr lang="ru-RU" dirty="0" smtClean="0"/>
              <a:t> сот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есептен</a:t>
            </a:r>
            <a:r>
              <a:rPr lang="ru-RU" dirty="0" smtClean="0"/>
              <a:t> </a:t>
            </a:r>
            <a:r>
              <a:rPr lang="ru-RU" dirty="0" err="1" smtClean="0"/>
              <a:t>шығарылған</a:t>
            </a:r>
            <a:r>
              <a:rPr lang="ru-RU" dirty="0" smtClean="0"/>
              <a:t> </a:t>
            </a:r>
            <a:r>
              <a:rPr lang="ru-RU" dirty="0" err="1" smtClean="0"/>
              <a:t>жағдайларда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466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мезгілде</a:t>
            </a:r>
            <a:r>
              <a:rPr lang="ru-RU" dirty="0" smtClean="0"/>
              <a:t>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шарттар</a:t>
            </a:r>
            <a:r>
              <a:rPr lang="ru-RU" dirty="0" smtClean="0"/>
              <a:t> </a:t>
            </a:r>
            <a:r>
              <a:rPr lang="ru-RU" dirty="0" err="1" smtClean="0"/>
              <a:t>сақталған</a:t>
            </a:r>
            <a:r>
              <a:rPr lang="ru-RU" dirty="0" smtClean="0"/>
              <a:t>: 1) </a:t>
            </a:r>
            <a:r>
              <a:rPr lang="ru-RU" dirty="0" err="1" smtClean="0"/>
              <a:t>талаптардың</a:t>
            </a:r>
            <a:r>
              <a:rPr lang="ru-RU" dirty="0" smtClean="0"/>
              <a:t> </a:t>
            </a:r>
            <a:r>
              <a:rPr lang="ru-RU" dirty="0" err="1" smtClean="0"/>
              <a:t>туындауын</a:t>
            </a:r>
            <a:r>
              <a:rPr lang="ru-RU" dirty="0" smtClean="0"/>
              <a:t> </a:t>
            </a:r>
            <a:r>
              <a:rPr lang="ru-RU" dirty="0" err="1" smtClean="0"/>
              <a:t>растайтын</a:t>
            </a:r>
            <a:r>
              <a:rPr lang="ru-RU" dirty="0" smtClean="0"/>
              <a:t> </a:t>
            </a:r>
            <a:r>
              <a:rPr lang="ru-RU" dirty="0" err="1" smtClean="0"/>
              <a:t>бастапқы</a:t>
            </a:r>
            <a:r>
              <a:rPr lang="ru-RU" dirty="0" smtClean="0"/>
              <a:t> </a:t>
            </a:r>
            <a:r>
              <a:rPr lang="ru-RU" dirty="0" err="1" smtClean="0"/>
              <a:t>құжаттар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; 2)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бухгалтерлік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алуда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күнінде</a:t>
            </a:r>
            <a:r>
              <a:rPr lang="ru-RU" dirty="0" smtClean="0"/>
              <a:t> </a:t>
            </a:r>
            <a:r>
              <a:rPr lang="ru-RU" dirty="0" err="1" smtClean="0"/>
              <a:t>көрсетілген</a:t>
            </a:r>
            <a:r>
              <a:rPr lang="ru-RU" dirty="0" smtClean="0"/>
              <a:t> не </a:t>
            </a:r>
            <a:r>
              <a:rPr lang="ru-RU" dirty="0" err="1" smtClean="0"/>
              <a:t>алдыңғы</a:t>
            </a:r>
            <a:r>
              <a:rPr lang="ru-RU" dirty="0" smtClean="0"/>
              <a:t> </a:t>
            </a:r>
            <a:r>
              <a:rPr lang="ru-RU" dirty="0" err="1" smtClean="0"/>
              <a:t>кезеңдердегі</a:t>
            </a:r>
            <a:r>
              <a:rPr lang="ru-RU" dirty="0" smtClean="0"/>
              <a:t> </a:t>
            </a:r>
            <a:r>
              <a:rPr lang="ru-RU" dirty="0" err="1" smtClean="0"/>
              <a:t>бухгалтерлік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алуда</a:t>
            </a:r>
            <a:r>
              <a:rPr lang="ru-RU" dirty="0" smtClean="0"/>
              <a:t> </a:t>
            </a:r>
            <a:r>
              <a:rPr lang="ru-RU" dirty="0" err="1" smtClean="0"/>
              <a:t>шығысқа</a:t>
            </a:r>
            <a:r>
              <a:rPr lang="ru-RU" dirty="0" smtClean="0"/>
              <a:t> </a:t>
            </a:r>
            <a:r>
              <a:rPr lang="ru-RU" dirty="0" err="1" smtClean="0"/>
              <a:t>жатқызылған</a:t>
            </a:r>
            <a:r>
              <a:rPr lang="ru-RU" dirty="0" smtClean="0"/>
              <a:t> (</a:t>
            </a:r>
            <a:r>
              <a:rPr lang="ru-RU" dirty="0" err="1" smtClean="0"/>
              <a:t>есептен</a:t>
            </a:r>
            <a:r>
              <a:rPr lang="ru-RU" dirty="0" smtClean="0"/>
              <a:t> </a:t>
            </a:r>
            <a:r>
              <a:rPr lang="ru-RU" dirty="0" err="1" smtClean="0"/>
              <a:t>шығарылған</a:t>
            </a:r>
            <a:r>
              <a:rPr lang="ru-RU" dirty="0" smtClean="0"/>
              <a:t>)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жүргізіледі</a:t>
            </a:r>
            <a:r>
              <a:rPr lang="ru-RU" dirty="0" smtClean="0"/>
              <a:t>.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есептен</a:t>
            </a:r>
            <a:r>
              <a:rPr lang="ru-RU" dirty="0" smtClean="0"/>
              <a:t> </a:t>
            </a:r>
            <a:r>
              <a:rPr lang="ru-RU" dirty="0" err="1" smtClean="0"/>
              <a:t>шығарылған</a:t>
            </a:r>
            <a:r>
              <a:rPr lang="ru-RU" dirty="0" smtClean="0"/>
              <a:t> </a:t>
            </a:r>
            <a:r>
              <a:rPr lang="ru-RU" dirty="0" err="1" smtClean="0"/>
              <a:t>талаптың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 </a:t>
            </a:r>
            <a:r>
              <a:rPr lang="ru-RU" dirty="0" err="1" smtClean="0"/>
              <a:t>танылған</a:t>
            </a:r>
            <a:r>
              <a:rPr lang="ru-RU" dirty="0" smtClean="0"/>
              <a:t> </a:t>
            </a:r>
            <a:r>
              <a:rPr lang="ru-RU" dirty="0" err="1" smtClean="0"/>
              <a:t>кірістің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шегінде</a:t>
            </a:r>
            <a:r>
              <a:rPr lang="ru-RU" dirty="0" smtClean="0"/>
              <a:t> </a:t>
            </a:r>
            <a:r>
              <a:rPr lang="ru-RU" dirty="0" err="1" smtClean="0"/>
              <a:t>жүргізіледі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824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Осы </a:t>
            </a:r>
            <a:r>
              <a:rPr lang="ru-RU" dirty="0" err="1" smtClean="0"/>
              <a:t>Кодекске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күмәнді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танылған</a:t>
            </a:r>
            <a:r>
              <a:rPr lang="ru-RU" dirty="0" smtClean="0"/>
              <a:t> </a:t>
            </a:r>
            <a:r>
              <a:rPr lang="ru-RU" dirty="0" err="1" smtClean="0"/>
              <a:t>талаптарға</a:t>
            </a:r>
            <a:r>
              <a:rPr lang="ru-RU" dirty="0" smtClean="0"/>
              <a:t> осы </a:t>
            </a:r>
            <a:r>
              <a:rPr lang="ru-RU" dirty="0" err="1" smtClean="0"/>
              <a:t>тармақтың</a:t>
            </a:r>
            <a:r>
              <a:rPr lang="ru-RU" dirty="0" smtClean="0"/>
              <a:t> </a:t>
            </a:r>
            <a:r>
              <a:rPr lang="ru-RU" dirty="0" err="1" smtClean="0"/>
              <a:t>ережелері</a:t>
            </a:r>
            <a:r>
              <a:rPr lang="ru-RU" dirty="0" smtClean="0"/>
              <a:t> </a:t>
            </a:r>
            <a:r>
              <a:rPr lang="ru-RU" dirty="0" err="1" smtClean="0"/>
              <a:t>қолданылмайды</a:t>
            </a:r>
            <a:r>
              <a:rPr lang="ru-RU" dirty="0" smtClean="0"/>
              <a:t>. 3. </a:t>
            </a:r>
            <a:r>
              <a:rPr lang="ru-RU" dirty="0" err="1" smtClean="0"/>
              <a:t>Талаптардың</a:t>
            </a:r>
            <a:r>
              <a:rPr lang="ru-RU" dirty="0" smtClean="0"/>
              <a:t> </a:t>
            </a:r>
            <a:r>
              <a:rPr lang="ru-RU" dirty="0" err="1" smtClean="0"/>
              <a:t>кәсіпорынды</a:t>
            </a:r>
            <a:r>
              <a:rPr lang="ru-RU" dirty="0" smtClean="0"/>
              <a:t> </a:t>
            </a:r>
            <a:r>
              <a:rPr lang="ru-RU" dirty="0" err="1" smtClean="0"/>
              <a:t>мүліктік</a:t>
            </a:r>
            <a:r>
              <a:rPr lang="ru-RU" dirty="0" smtClean="0"/>
              <a:t> </a:t>
            </a:r>
            <a:r>
              <a:rPr lang="ru-RU" dirty="0" err="1" smtClean="0"/>
              <a:t>кешен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алу-сату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берілуіне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олардың</a:t>
            </a:r>
            <a:r>
              <a:rPr lang="ru-RU" dirty="0" smtClean="0"/>
              <a:t> </a:t>
            </a:r>
            <a:r>
              <a:rPr lang="ru-RU" dirty="0" err="1" smtClean="0"/>
              <a:t>мөлшерін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жүргізілмейді</a:t>
            </a:r>
            <a:r>
              <a:rPr lang="ru-RU" dirty="0" smtClean="0"/>
              <a:t>. 4. </a:t>
            </a:r>
            <a:r>
              <a:rPr lang="ru-RU" dirty="0" err="1" smtClean="0"/>
              <a:t>Кірістер</a:t>
            </a:r>
            <a:r>
              <a:rPr lang="ru-RU" dirty="0" smtClean="0"/>
              <a:t> мен </a:t>
            </a:r>
            <a:r>
              <a:rPr lang="ru-RU" dirty="0" err="1" smtClean="0"/>
              <a:t>шегер</a:t>
            </a:r>
            <a:r>
              <a:rPr lang="en-US" dirty="0" err="1" smtClean="0"/>
              <a:t>i</a:t>
            </a:r>
            <a:r>
              <a:rPr lang="ru-RU" dirty="0" err="1" smtClean="0"/>
              <a:t>мдерд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осы </a:t>
            </a:r>
            <a:r>
              <a:rPr lang="ru-RU" dirty="0" err="1" smtClean="0"/>
              <a:t>баптың</a:t>
            </a:r>
            <a:r>
              <a:rPr lang="ru-RU" dirty="0" smtClean="0"/>
              <a:t> 1-тармағында </a:t>
            </a:r>
            <a:r>
              <a:rPr lang="ru-RU" dirty="0" err="1" smtClean="0"/>
              <a:t>көрсет</a:t>
            </a:r>
            <a:r>
              <a:rPr lang="en-US" dirty="0" err="1" smtClean="0"/>
              <a:t>i</a:t>
            </a:r>
            <a:r>
              <a:rPr lang="ru-RU" dirty="0" err="1" smtClean="0"/>
              <a:t>лген</a:t>
            </a:r>
            <a:r>
              <a:rPr lang="ru-RU" dirty="0" smtClean="0"/>
              <a:t> </a:t>
            </a:r>
            <a:r>
              <a:rPr lang="ru-RU" dirty="0" err="1" smtClean="0"/>
              <a:t>жағдайлар</a:t>
            </a:r>
            <a:r>
              <a:rPr lang="ru-RU" dirty="0" smtClean="0"/>
              <a:t> </a:t>
            </a:r>
            <a:r>
              <a:rPr lang="ru-RU" dirty="0" err="1" smtClean="0"/>
              <a:t>басталған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кезеңде</a:t>
            </a:r>
            <a:r>
              <a:rPr lang="ru-RU" dirty="0" smtClean="0"/>
              <a:t> </a:t>
            </a:r>
            <a:r>
              <a:rPr lang="ru-RU" dirty="0" err="1" smtClean="0"/>
              <a:t>жүрг</a:t>
            </a:r>
            <a:r>
              <a:rPr lang="en-US" dirty="0" err="1" smtClean="0"/>
              <a:t>i</a:t>
            </a:r>
            <a:r>
              <a:rPr lang="ru-RU" dirty="0" smtClean="0"/>
              <a:t>з</a:t>
            </a:r>
            <a:r>
              <a:rPr lang="en-US" dirty="0" err="1" smtClean="0"/>
              <a:t>i</a:t>
            </a:r>
            <a:r>
              <a:rPr lang="ru-RU" dirty="0" smtClean="0"/>
              <a:t>лед</a:t>
            </a:r>
            <a:r>
              <a:rPr lang="en-US" dirty="0" err="1" smtClean="0"/>
              <a:t>i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874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салынатын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табыс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көлемінің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азаюы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төлеушілердің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категориялар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салудан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босатылуына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кодексі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нормаларын</a:t>
            </a:r>
            <a:r>
              <a:rPr lang="ru-RU" sz="24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тұжырымдау</a:t>
            </a:r>
            <a:endParaRPr lang="ru-RU" sz="2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29-тарау. САЛЫҚ САЛЫНАТЫН КІРІСТІ АЗАЙТУ НЕМЕСЕ ҰЛҒАЙТУ (ЗАЛАЛДЫ АЗАЙТУ) ЖӘНЕ САЛЫҚ ТӨЛЕУШІЛЕРДІҢ КЕЙБІР САНАТТАРЫН САЛЫҚ САЛУДАН БОСАТУ 288-бап.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кірісті</a:t>
            </a:r>
            <a:r>
              <a:rPr lang="ru-RU" dirty="0" smtClean="0"/>
              <a:t> </a:t>
            </a:r>
            <a:r>
              <a:rPr lang="ru-RU" dirty="0" err="1" smtClean="0"/>
              <a:t>азайту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853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төлеушінің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салынатын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кірісті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мынадай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шығыстар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1)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кезеңде</a:t>
            </a:r>
            <a:r>
              <a:rPr lang="ru-RU" dirty="0" smtClean="0"/>
              <a:t> </a:t>
            </a:r>
            <a:r>
              <a:rPr lang="ru-RU" dirty="0" err="1" smtClean="0"/>
              <a:t>ірі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төлеушілер</a:t>
            </a:r>
            <a:r>
              <a:rPr lang="ru-RU" dirty="0" smtClean="0"/>
              <a:t> </a:t>
            </a:r>
            <a:r>
              <a:rPr lang="ru-RU" dirty="0" err="1" smtClean="0"/>
              <a:t>мониторингінде</a:t>
            </a:r>
            <a:r>
              <a:rPr lang="ru-RU" dirty="0" smtClean="0"/>
              <a:t> </a:t>
            </a:r>
            <a:r>
              <a:rPr lang="ru-RU" dirty="0" err="1" smtClean="0"/>
              <a:t>тұрған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төлеушілердің</a:t>
            </a:r>
            <a:r>
              <a:rPr lang="ru-RU" dirty="0" smtClean="0"/>
              <a:t> - </a:t>
            </a:r>
            <a:r>
              <a:rPr lang="ru-RU" dirty="0" err="1" smtClean="0"/>
              <a:t>мынадай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err="1" smtClean="0"/>
              <a:t>Кодекстің</a:t>
            </a:r>
            <a:r>
              <a:rPr lang="ru-RU" dirty="0" smtClean="0"/>
              <a:t> 239-бабында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сала </a:t>
            </a:r>
            <a:r>
              <a:rPr lang="ru-RU" dirty="0" err="1" smtClean="0"/>
              <a:t>объектілерін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шегілген</a:t>
            </a:r>
            <a:r>
              <a:rPr lang="ru-RU" dirty="0" smtClean="0"/>
              <a:t> </a:t>
            </a:r>
            <a:r>
              <a:rPr lang="ru-RU" dirty="0" err="1" smtClean="0"/>
              <a:t>шығыстардың</a:t>
            </a:r>
            <a:r>
              <a:rPr lang="ru-RU" dirty="0" smtClean="0"/>
              <a:t> </a:t>
            </a:r>
            <a:r>
              <a:rPr lang="ru-RU" dirty="0" err="1" smtClean="0"/>
              <a:t>алынуға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 (</a:t>
            </a:r>
            <a:r>
              <a:rPr lang="ru-RU" dirty="0" err="1" smtClean="0"/>
              <a:t>алынған</a:t>
            </a:r>
            <a:r>
              <a:rPr lang="ru-RU" dirty="0" smtClean="0"/>
              <a:t>) </a:t>
            </a:r>
            <a:r>
              <a:rPr lang="ru-RU" dirty="0" err="1" smtClean="0"/>
              <a:t>кірістерден</a:t>
            </a:r>
            <a:r>
              <a:rPr lang="ru-RU" dirty="0" smtClean="0"/>
              <a:t> </a:t>
            </a:r>
            <a:r>
              <a:rPr lang="ru-RU" dirty="0" err="1" smtClean="0"/>
              <a:t>асып</a:t>
            </a:r>
            <a:r>
              <a:rPr lang="ru-RU" dirty="0" smtClean="0"/>
              <a:t> </a:t>
            </a:r>
            <a:r>
              <a:rPr lang="ru-RU" dirty="0" err="1" smtClean="0"/>
              <a:t>кеткен</a:t>
            </a:r>
            <a:r>
              <a:rPr lang="ru-RU" dirty="0" smtClean="0"/>
              <a:t> </a:t>
            </a:r>
            <a:r>
              <a:rPr lang="ru-RU" dirty="0" err="1" smtClean="0"/>
              <a:t>сомасын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err="1" smtClean="0"/>
              <a:t>алушысы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err="1" smtClean="0"/>
              <a:t>коммерциялық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err="1" smtClean="0"/>
              <a:t>әлеуметт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саладағы</a:t>
            </a:r>
            <a:r>
              <a:rPr lang="ru-RU" dirty="0" smtClean="0"/>
              <a:t> </a:t>
            </a:r>
            <a:r>
              <a:rPr lang="ru-RU" dirty="0" err="1" smtClean="0"/>
              <a:t>қызметті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, </a:t>
            </a:r>
            <a:r>
              <a:rPr lang="ru-RU" dirty="0" err="1" smtClean="0"/>
              <a:t>өтеусіз</a:t>
            </a:r>
            <a:r>
              <a:rPr lang="ru-RU" dirty="0" smtClean="0"/>
              <a:t> </a:t>
            </a:r>
            <a:r>
              <a:rPr lang="ru-RU" dirty="0" err="1" smtClean="0"/>
              <a:t>берілген</a:t>
            </a:r>
            <a:r>
              <a:rPr lang="ru-RU" dirty="0" smtClean="0"/>
              <a:t> </a:t>
            </a:r>
            <a:r>
              <a:rPr lang="ru-RU" dirty="0" err="1" smtClean="0"/>
              <a:t>мүліктің</a:t>
            </a:r>
            <a:r>
              <a:rPr lang="ru-RU" dirty="0" smtClean="0"/>
              <a:t> </a:t>
            </a:r>
            <a:r>
              <a:rPr lang="ru-RU" dirty="0" err="1" smtClean="0"/>
              <a:t>құнын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err="1" smtClean="0"/>
              <a:t>көмекті</a:t>
            </a:r>
            <a:r>
              <a:rPr lang="ru-RU" dirty="0" smtClean="0"/>
              <a:t> </a:t>
            </a:r>
            <a:r>
              <a:rPr lang="ru-RU" dirty="0" err="1" smtClean="0"/>
              <a:t>алатын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тарапынан</a:t>
            </a:r>
            <a:r>
              <a:rPr lang="ru-RU" dirty="0" smtClean="0"/>
              <a:t> </a:t>
            </a:r>
            <a:r>
              <a:rPr lang="ru-RU" dirty="0" err="1" smtClean="0"/>
              <a:t>өтініш</a:t>
            </a:r>
            <a:r>
              <a:rPr lang="ru-RU" dirty="0" smtClean="0"/>
              <a:t> </a:t>
            </a:r>
            <a:r>
              <a:rPr lang="ru-RU" dirty="0" err="1" smtClean="0"/>
              <a:t>жасалу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төлеушінің</a:t>
            </a:r>
            <a:r>
              <a:rPr lang="ru-RU" dirty="0" smtClean="0"/>
              <a:t>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қайырымдылық</a:t>
            </a:r>
            <a:r>
              <a:rPr lang="ru-RU" dirty="0" smtClean="0"/>
              <a:t> </a:t>
            </a:r>
            <a:r>
              <a:rPr lang="ru-RU" dirty="0" err="1" smtClean="0"/>
              <a:t>көмекті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кірістің</a:t>
            </a:r>
            <a:r>
              <a:rPr lang="ru-RU" dirty="0" smtClean="0"/>
              <a:t> </a:t>
            </a:r>
            <a:r>
              <a:rPr lang="ru-RU" b="1" u="sng" dirty="0" smtClean="0"/>
              <a:t>3 </a:t>
            </a:r>
            <a:r>
              <a:rPr lang="ru-RU" b="1" u="sng" dirty="0" err="1" smtClean="0"/>
              <a:t>пайызынан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аспайтын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жалпы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сомасы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мөлшерінде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азайтуға</a:t>
            </a:r>
            <a:r>
              <a:rPr lang="ru-RU" b="1" u="sng" dirty="0" smtClean="0"/>
              <a:t> </a:t>
            </a:r>
            <a:r>
              <a:rPr lang="ru-RU" dirty="0" err="1" smtClean="0"/>
              <a:t>құқығы</a:t>
            </a:r>
            <a:r>
              <a:rPr lang="ru-RU" dirty="0" smtClean="0"/>
              <a:t> бар. </a:t>
            </a:r>
          </a:p>
        </p:txBody>
      </p:sp>
    </p:spTree>
    <p:extLst>
      <p:ext uri="{BB962C8B-B14F-4D97-AF65-F5344CB8AC3E}">
        <p14:creationId xmlns:p14="http://schemas.microsoft.com/office/powerpoint/2010/main" val="3776061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655272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қойнауын</a:t>
            </a:r>
            <a:r>
              <a:rPr lang="ru-RU" dirty="0" smtClean="0"/>
              <a:t> </a:t>
            </a:r>
            <a:r>
              <a:rPr lang="ru-RU" dirty="0" err="1" smtClean="0"/>
              <a:t>пайдаланушының</a:t>
            </a:r>
            <a:r>
              <a:rPr lang="ru-RU" dirty="0" smtClean="0"/>
              <a:t> </a:t>
            </a:r>
            <a:r>
              <a:rPr lang="ru-RU" dirty="0" err="1" smtClean="0"/>
              <a:t>келісімшарттық</a:t>
            </a:r>
            <a:r>
              <a:rPr lang="ru-RU" dirty="0" smtClean="0"/>
              <a:t> </a:t>
            </a:r>
            <a:r>
              <a:rPr lang="ru-RU" dirty="0" err="1" smtClean="0"/>
              <a:t>қызметі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кірісіне</a:t>
            </a:r>
            <a:r>
              <a:rPr lang="ru-RU" dirty="0" smtClean="0"/>
              <a:t> </a:t>
            </a:r>
            <a:r>
              <a:rPr lang="ru-RU" dirty="0" err="1" smtClean="0"/>
              <a:t>қатысты</a:t>
            </a:r>
            <a:r>
              <a:rPr lang="ru-RU" dirty="0" smtClean="0"/>
              <a:t> да </a:t>
            </a:r>
            <a:r>
              <a:rPr lang="ru-RU" dirty="0" err="1" smtClean="0"/>
              <a:t>қолданылады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kk-KZ" dirty="0" smtClean="0"/>
              <a:t>)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төлеушілердің</a:t>
            </a:r>
            <a:r>
              <a:rPr lang="ru-RU" dirty="0" smtClean="0"/>
              <a:t>  </a:t>
            </a:r>
            <a:r>
              <a:rPr lang="ru-RU" dirty="0" err="1" smtClean="0"/>
              <a:t>көзделген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сала </a:t>
            </a:r>
            <a:r>
              <a:rPr lang="ru-RU" dirty="0" err="1" smtClean="0"/>
              <a:t>объектілерін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шегілген</a:t>
            </a:r>
            <a:r>
              <a:rPr lang="ru-RU" dirty="0" smtClean="0"/>
              <a:t> </a:t>
            </a:r>
            <a:r>
              <a:rPr lang="ru-RU" dirty="0" err="1" smtClean="0"/>
              <a:t>шығыстардың</a:t>
            </a:r>
            <a:r>
              <a:rPr lang="ru-RU" dirty="0" smtClean="0"/>
              <a:t> </a:t>
            </a:r>
            <a:r>
              <a:rPr lang="ru-RU" dirty="0" err="1" smtClean="0"/>
              <a:t>алынуға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 (</a:t>
            </a:r>
            <a:r>
              <a:rPr lang="ru-RU" dirty="0" err="1" smtClean="0"/>
              <a:t>алынған</a:t>
            </a:r>
            <a:r>
              <a:rPr lang="ru-RU" dirty="0" smtClean="0"/>
              <a:t>) </a:t>
            </a:r>
            <a:r>
              <a:rPr lang="ru-RU" dirty="0" err="1" smtClean="0"/>
              <a:t>кірістерден</a:t>
            </a:r>
            <a:r>
              <a:rPr lang="ru-RU" dirty="0" smtClean="0"/>
              <a:t> </a:t>
            </a:r>
            <a:r>
              <a:rPr lang="ru-RU" dirty="0" err="1" smtClean="0"/>
              <a:t>асып</a:t>
            </a:r>
            <a:r>
              <a:rPr lang="ru-RU" dirty="0" smtClean="0"/>
              <a:t> </a:t>
            </a:r>
            <a:r>
              <a:rPr lang="ru-RU" dirty="0" err="1" smtClean="0"/>
              <a:t>кеткен</a:t>
            </a:r>
            <a:r>
              <a:rPr lang="ru-RU" dirty="0" smtClean="0"/>
              <a:t> </a:t>
            </a:r>
            <a:r>
              <a:rPr lang="ru-RU" dirty="0" err="1" smtClean="0"/>
              <a:t>сомасын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err="1" smtClean="0"/>
              <a:t>алушысы</a:t>
            </a:r>
            <a:r>
              <a:rPr lang="ru-RU" dirty="0" smtClean="0"/>
              <a:t>: </a:t>
            </a:r>
          </a:p>
          <a:p>
            <a:r>
              <a:rPr lang="ru-RU" dirty="0" err="1" smtClean="0"/>
              <a:t>коммерциялық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әлеуметт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саладағы</a:t>
            </a:r>
            <a:r>
              <a:rPr lang="ru-RU" dirty="0" smtClean="0"/>
              <a:t> </a:t>
            </a:r>
            <a:r>
              <a:rPr lang="ru-RU" dirty="0" err="1" smtClean="0"/>
              <a:t>қызметті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, </a:t>
            </a:r>
            <a:r>
              <a:rPr lang="ru-RU" dirty="0" err="1" smtClean="0"/>
              <a:t>өтеус</a:t>
            </a:r>
            <a:r>
              <a:rPr lang="en-US" dirty="0" err="1" smtClean="0"/>
              <a:t>i</a:t>
            </a:r>
            <a:r>
              <a:rPr lang="ru-RU" dirty="0" smtClean="0"/>
              <a:t>з </a:t>
            </a:r>
            <a:r>
              <a:rPr lang="ru-RU" dirty="0" err="1" smtClean="0"/>
              <a:t>бер</a:t>
            </a:r>
            <a:r>
              <a:rPr lang="en-US" dirty="0" err="1" smtClean="0"/>
              <a:t>i</a:t>
            </a:r>
            <a:r>
              <a:rPr lang="ru-RU" dirty="0" err="1" smtClean="0"/>
              <a:t>лген</a:t>
            </a:r>
            <a:r>
              <a:rPr lang="ru-RU" dirty="0" smtClean="0"/>
              <a:t> </a:t>
            </a:r>
            <a:r>
              <a:rPr lang="ru-RU" dirty="0" err="1" smtClean="0"/>
              <a:t>мүл</a:t>
            </a:r>
            <a:r>
              <a:rPr lang="en-US" dirty="0" err="1" smtClean="0"/>
              <a:t>i</a:t>
            </a:r>
            <a:r>
              <a:rPr lang="ru-RU" dirty="0" err="1" smtClean="0"/>
              <a:t>кт</a:t>
            </a:r>
            <a:r>
              <a:rPr lang="en-US" dirty="0" err="1" smtClean="0"/>
              <a:t>i</a:t>
            </a:r>
            <a:r>
              <a:rPr lang="ru-RU" dirty="0" smtClean="0"/>
              <a:t>ң </a:t>
            </a:r>
            <a:r>
              <a:rPr lang="ru-RU" dirty="0" err="1" smtClean="0"/>
              <a:t>құнын</a:t>
            </a:r>
            <a:r>
              <a:rPr lang="ru-RU" dirty="0" smtClean="0"/>
              <a:t>; </a:t>
            </a:r>
            <a:r>
              <a:rPr lang="ru-RU" dirty="0" err="1" smtClean="0"/>
              <a:t>көмекті</a:t>
            </a:r>
            <a:r>
              <a:rPr lang="ru-RU" dirty="0" smtClean="0"/>
              <a:t> </a:t>
            </a:r>
            <a:r>
              <a:rPr lang="ru-RU" dirty="0" err="1" smtClean="0"/>
              <a:t>алатын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тарапынан</a:t>
            </a:r>
            <a:r>
              <a:rPr lang="ru-RU" dirty="0" smtClean="0"/>
              <a:t> </a:t>
            </a:r>
            <a:r>
              <a:rPr lang="ru-RU" dirty="0" err="1" smtClean="0"/>
              <a:t>өтініш</a:t>
            </a:r>
            <a:r>
              <a:rPr lang="ru-RU" dirty="0" smtClean="0"/>
              <a:t> </a:t>
            </a:r>
            <a:r>
              <a:rPr lang="ru-RU" dirty="0" err="1" smtClean="0"/>
              <a:t>жасалу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төлеушінің</a:t>
            </a:r>
            <a:r>
              <a:rPr lang="ru-RU" dirty="0" smtClean="0"/>
              <a:t>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b="1" u="sng" dirty="0" err="1" smtClean="0"/>
              <a:t>қайырымдылық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көмекті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салық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салынатын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кірістің</a:t>
            </a:r>
            <a:r>
              <a:rPr lang="ru-RU" b="1" u="sng" dirty="0" smtClean="0"/>
              <a:t> 4 </a:t>
            </a:r>
            <a:r>
              <a:rPr lang="ru-RU" b="1" u="sng" dirty="0" err="1" smtClean="0"/>
              <a:t>пайызынан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аспайтын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жалпы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сомасы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мөлшерінде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азайтуға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құқығы</a:t>
            </a:r>
            <a:r>
              <a:rPr lang="ru-RU" b="1" u="sng" dirty="0" smtClean="0"/>
              <a:t> </a:t>
            </a:r>
            <a:r>
              <a:rPr lang="ru-RU" dirty="0" smtClean="0"/>
              <a:t>бар.</a:t>
            </a:r>
          </a:p>
          <a:p>
            <a:pPr marL="0" indent="0">
              <a:buNone/>
            </a:pPr>
            <a:r>
              <a:rPr lang="ru-RU" dirty="0" smtClean="0"/>
              <a:t>3) </a:t>
            </a:r>
            <a:r>
              <a:rPr lang="ru-RU" dirty="0" err="1" smtClean="0"/>
              <a:t>мүгедектердің</a:t>
            </a:r>
            <a:r>
              <a:rPr lang="ru-RU" dirty="0" smtClean="0"/>
              <a:t> </a:t>
            </a:r>
            <a:r>
              <a:rPr lang="ru-RU" dirty="0" err="1" smtClean="0"/>
              <a:t>еңбегіне</a:t>
            </a:r>
            <a:r>
              <a:rPr lang="ru-RU" dirty="0" smtClean="0"/>
              <a:t> </a:t>
            </a:r>
            <a:r>
              <a:rPr lang="ru-RU" dirty="0" err="1" smtClean="0"/>
              <a:t>ақы</a:t>
            </a:r>
            <a:r>
              <a:rPr lang="ru-RU" dirty="0" smtClean="0"/>
              <a:t> </a:t>
            </a:r>
            <a:r>
              <a:rPr lang="ru-RU" dirty="0" err="1" smtClean="0"/>
              <a:t>төлеуге</a:t>
            </a:r>
            <a:r>
              <a:rPr lang="ru-RU" dirty="0" smtClean="0"/>
              <a:t> </a:t>
            </a:r>
            <a:r>
              <a:rPr lang="ru-RU" dirty="0" err="1" smtClean="0"/>
              <a:t>жұмсалған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шығыстардың</a:t>
            </a:r>
            <a:r>
              <a:rPr lang="ru-RU" dirty="0" smtClean="0"/>
              <a:t> </a:t>
            </a:r>
            <a:r>
              <a:rPr lang="ru-RU" b="1" u="sng" dirty="0" smtClean="0"/>
              <a:t>2 </a:t>
            </a:r>
            <a:r>
              <a:rPr lang="ru-RU" b="1" u="sng" dirty="0" err="1" smtClean="0"/>
              <a:t>еселенген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мөлшерін</a:t>
            </a:r>
            <a:r>
              <a:rPr lang="ru-RU" b="1" u="sng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мүгедектерге</a:t>
            </a:r>
            <a:r>
              <a:rPr lang="ru-RU" dirty="0" smtClean="0"/>
              <a:t> </a:t>
            </a:r>
            <a:r>
              <a:rPr lang="ru-RU" dirty="0" err="1" smtClean="0"/>
              <a:t>төленетін</a:t>
            </a:r>
            <a:r>
              <a:rPr lang="ru-RU" dirty="0" smtClean="0"/>
              <a:t> </a:t>
            </a:r>
            <a:r>
              <a:rPr lang="ru-RU" dirty="0" err="1" smtClean="0"/>
              <a:t>жалақыға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да </a:t>
            </a:r>
            <a:r>
              <a:rPr lang="ru-RU" dirty="0" err="1" smtClean="0"/>
              <a:t>төлемдерге</a:t>
            </a:r>
            <a:r>
              <a:rPr lang="ru-RU" dirty="0" smtClean="0"/>
              <a:t> </a:t>
            </a:r>
            <a:r>
              <a:rPr lang="ru-RU" dirty="0" err="1" smtClean="0"/>
              <a:t>есептелген</a:t>
            </a:r>
            <a:r>
              <a:rPr lang="ru-RU" dirty="0" smtClean="0"/>
              <a:t> </a:t>
            </a:r>
            <a:r>
              <a:rPr lang="ru-RU" b="1" u="sng" dirty="0" err="1" smtClean="0"/>
              <a:t>әлеуметтік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салық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сомасының</a:t>
            </a:r>
            <a:r>
              <a:rPr lang="ru-RU" b="1" u="sng" dirty="0" smtClean="0"/>
              <a:t> 50 </a:t>
            </a:r>
            <a:r>
              <a:rPr lang="ru-RU" b="1" u="sng" dirty="0" err="1" smtClean="0"/>
              <a:t>пайызын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4)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төлеушіде</a:t>
            </a:r>
            <a:r>
              <a:rPr lang="ru-RU" dirty="0" smtClean="0"/>
              <a:t> </a:t>
            </a:r>
            <a:r>
              <a:rPr lang="ru-RU" dirty="0" err="1" smtClean="0"/>
              <a:t>кемінде</a:t>
            </a:r>
            <a:r>
              <a:rPr lang="ru-RU" dirty="0" smtClean="0"/>
              <a:t> </a:t>
            </a:r>
            <a:r>
              <a:rPr lang="ru-RU" b="1" u="sng" dirty="0" err="1" smtClean="0"/>
              <a:t>үш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жыл</a:t>
            </a:r>
            <a:r>
              <a:rPr lang="ru-RU" b="1" u="sng" dirty="0" smtClean="0"/>
              <a:t> </a:t>
            </a:r>
            <a:r>
              <a:rPr lang="ru-RU" dirty="0" err="1" smtClean="0"/>
              <a:t>жұмыспен</a:t>
            </a:r>
            <a:r>
              <a:rPr lang="ru-RU" dirty="0" smtClean="0"/>
              <a:t> </a:t>
            </a:r>
            <a:r>
              <a:rPr lang="ru-RU" dirty="0" err="1" smtClean="0"/>
              <a:t>өтеу</a:t>
            </a:r>
            <a:r>
              <a:rPr lang="ru-RU" dirty="0" smtClean="0"/>
              <a:t> </a:t>
            </a:r>
            <a:r>
              <a:rPr lang="ru-RU" dirty="0" err="1" smtClean="0"/>
              <a:t>міндеттемесі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жасасқан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,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төлеушімен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қатынастарында</a:t>
            </a:r>
            <a:r>
              <a:rPr lang="ru-RU" dirty="0" smtClean="0"/>
              <a:t> </a:t>
            </a:r>
            <a:r>
              <a:rPr lang="ru-RU" dirty="0" err="1" smtClean="0"/>
              <a:t>тұрмайтын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</a:t>
            </a:r>
            <a:r>
              <a:rPr lang="ru-RU" dirty="0" smtClean="0"/>
              <a:t> </a:t>
            </a:r>
            <a:r>
              <a:rPr lang="ru-RU" b="1" u="sng" dirty="0" err="1" smtClean="0"/>
              <a:t>оқытуға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арналған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шығыстарды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азайтуға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құқығы</a:t>
            </a:r>
            <a:r>
              <a:rPr lang="ru-RU" b="1" u="sng" dirty="0" smtClean="0"/>
              <a:t> бар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248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4807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err="1" smtClean="0"/>
              <a:t>Оқытуға</a:t>
            </a:r>
            <a:r>
              <a:rPr lang="ru-RU" b="1" dirty="0" smtClean="0"/>
              <a:t> </a:t>
            </a:r>
            <a:r>
              <a:rPr lang="ru-RU" b="1" dirty="0" err="1" smtClean="0"/>
              <a:t>арналған</a:t>
            </a:r>
            <a:r>
              <a:rPr lang="ru-RU" b="1" dirty="0" smtClean="0"/>
              <a:t> </a:t>
            </a:r>
            <a:r>
              <a:rPr lang="ru-RU" b="1" dirty="0" err="1" smtClean="0"/>
              <a:t>шығыстар</a:t>
            </a:r>
            <a:r>
              <a:rPr lang="ru-RU" b="1" dirty="0" smtClean="0"/>
              <a:t>: </a:t>
            </a:r>
          </a:p>
          <a:p>
            <a:r>
              <a:rPr lang="ru-RU" dirty="0" err="1" smtClean="0"/>
              <a:t>оқытуға</a:t>
            </a:r>
            <a:r>
              <a:rPr lang="ru-RU" dirty="0" smtClean="0"/>
              <a:t> </a:t>
            </a:r>
            <a:r>
              <a:rPr lang="ru-RU" dirty="0" err="1" smtClean="0"/>
              <a:t>ақы</a:t>
            </a:r>
            <a:r>
              <a:rPr lang="ru-RU" dirty="0" smtClean="0"/>
              <a:t> </a:t>
            </a:r>
            <a:r>
              <a:rPr lang="ru-RU" dirty="0" err="1" smtClean="0"/>
              <a:t>төлеуге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жұмсалған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тұруға</a:t>
            </a:r>
            <a:r>
              <a:rPr lang="ru-RU" dirty="0" smtClean="0"/>
              <a:t> </a:t>
            </a:r>
            <a:r>
              <a:rPr lang="ru-RU" dirty="0" err="1" smtClean="0"/>
              <a:t>уәкілетті</a:t>
            </a:r>
            <a:r>
              <a:rPr lang="ru-RU" dirty="0" smtClean="0"/>
              <a:t> орган </a:t>
            </a:r>
            <a:r>
              <a:rPr lang="ru-RU" dirty="0" err="1" smtClean="0"/>
              <a:t>белгілеген</a:t>
            </a:r>
            <a:r>
              <a:rPr lang="ru-RU" dirty="0" smtClean="0"/>
              <a:t> </a:t>
            </a:r>
            <a:r>
              <a:rPr lang="ru-RU" dirty="0" err="1" smtClean="0"/>
              <a:t>нормалар</a:t>
            </a:r>
            <a:r>
              <a:rPr lang="ru-RU" dirty="0" smtClean="0"/>
              <a:t> </a:t>
            </a:r>
            <a:r>
              <a:rPr lang="ru-RU" dirty="0" err="1" smtClean="0"/>
              <a:t>шегінде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жұмсалған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алатын</a:t>
            </a:r>
            <a:r>
              <a:rPr lang="ru-RU" dirty="0" smtClean="0"/>
              <a:t> </a:t>
            </a:r>
            <a:r>
              <a:rPr lang="ru-RU" dirty="0" err="1" smtClean="0"/>
              <a:t>адамға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айқындаған</a:t>
            </a:r>
            <a:r>
              <a:rPr lang="ru-RU" dirty="0" smtClean="0"/>
              <a:t>, </a:t>
            </a:r>
            <a:r>
              <a:rPr lang="ru-RU" dirty="0" err="1" smtClean="0"/>
              <a:t>бірақ</a:t>
            </a:r>
            <a:r>
              <a:rPr lang="ru-RU" dirty="0" smtClean="0"/>
              <a:t> </a:t>
            </a:r>
            <a:r>
              <a:rPr lang="ru-RU" dirty="0" err="1" smtClean="0"/>
              <a:t>уәкілетті</a:t>
            </a:r>
            <a:r>
              <a:rPr lang="ru-RU" dirty="0" smtClean="0"/>
              <a:t> орган </a:t>
            </a:r>
            <a:r>
              <a:rPr lang="ru-RU" dirty="0" err="1" smtClean="0"/>
              <a:t>белгілеген</a:t>
            </a:r>
            <a:r>
              <a:rPr lang="ru-RU" dirty="0" smtClean="0"/>
              <a:t> </a:t>
            </a:r>
            <a:r>
              <a:rPr lang="ru-RU" dirty="0" err="1" smtClean="0"/>
              <a:t>нормалардан</a:t>
            </a:r>
            <a:r>
              <a:rPr lang="ru-RU" dirty="0" smtClean="0"/>
              <a:t> </a:t>
            </a:r>
            <a:r>
              <a:rPr lang="ru-RU" dirty="0" err="1" smtClean="0"/>
              <a:t>аспайтын</a:t>
            </a:r>
            <a:r>
              <a:rPr lang="ru-RU" dirty="0" smtClean="0"/>
              <a:t> </a:t>
            </a:r>
            <a:r>
              <a:rPr lang="ru-RU" dirty="0" err="1" smtClean="0"/>
              <a:t>мөлшерлерде</a:t>
            </a:r>
            <a:r>
              <a:rPr lang="ru-RU" dirty="0" smtClean="0"/>
              <a:t> </a:t>
            </a:r>
            <a:r>
              <a:rPr lang="ru-RU" dirty="0" err="1" smtClean="0"/>
              <a:t>ақша</a:t>
            </a:r>
            <a:r>
              <a:rPr lang="ru-RU" dirty="0" smtClean="0"/>
              <a:t> </a:t>
            </a:r>
            <a:r>
              <a:rPr lang="ru-RU" dirty="0" err="1" smtClean="0"/>
              <a:t>сомасын</a:t>
            </a:r>
            <a:r>
              <a:rPr lang="ru-RU" dirty="0" smtClean="0"/>
              <a:t> </a:t>
            </a:r>
            <a:r>
              <a:rPr lang="ru-RU" dirty="0" err="1" smtClean="0"/>
              <a:t>төлеуге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оқуға</a:t>
            </a:r>
            <a:r>
              <a:rPr lang="ru-RU" dirty="0" smtClean="0"/>
              <a:t> </a:t>
            </a:r>
            <a:r>
              <a:rPr lang="ru-RU" dirty="0" err="1" smtClean="0"/>
              <a:t>түскен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 smtClean="0"/>
              <a:t>орнына</a:t>
            </a:r>
            <a:r>
              <a:rPr lang="ru-RU" dirty="0" smtClean="0"/>
              <a:t> </a:t>
            </a:r>
            <a:r>
              <a:rPr lang="ru-RU" dirty="0" err="1" smtClean="0"/>
              <a:t>баруы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 smtClean="0"/>
              <a:t>аяқталғаннан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қайтуына</a:t>
            </a:r>
            <a:r>
              <a:rPr lang="ru-RU" dirty="0" smtClean="0"/>
              <a:t>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жұмсалған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</a:t>
            </a:r>
            <a:r>
              <a:rPr lang="ru-RU" dirty="0" smtClean="0"/>
              <a:t> </a:t>
            </a:r>
            <a:r>
              <a:rPr lang="ru-RU" dirty="0" err="1" smtClean="0"/>
              <a:t>қамтиды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err="1" smtClean="0"/>
              <a:t>Ережелері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шығыстарын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оқуы</a:t>
            </a:r>
            <a:r>
              <a:rPr lang="ru-RU" dirty="0" smtClean="0"/>
              <a:t> </a:t>
            </a:r>
            <a:r>
              <a:rPr lang="ru-RU" dirty="0" err="1" smtClean="0"/>
              <a:t>аяқталған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кезеңді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кезеңді</a:t>
            </a:r>
            <a:r>
              <a:rPr lang="ru-RU" dirty="0" smtClean="0"/>
              <a:t> </a:t>
            </a:r>
            <a:r>
              <a:rPr lang="ru-RU" dirty="0" err="1" smtClean="0"/>
              <a:t>қамтитын</a:t>
            </a:r>
            <a:r>
              <a:rPr lang="ru-RU" dirty="0" smtClean="0"/>
              <a:t> </a:t>
            </a:r>
            <a:r>
              <a:rPr lang="ru-RU" dirty="0" err="1" smtClean="0"/>
              <a:t>уақыт</a:t>
            </a:r>
            <a:r>
              <a:rPr lang="ru-RU" dirty="0" smtClean="0"/>
              <a:t> </a:t>
            </a:r>
            <a:r>
              <a:rPr lang="ru-RU" dirty="0" err="1" smtClean="0"/>
              <a:t>кезеңі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толық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ішінара</a:t>
            </a:r>
            <a:r>
              <a:rPr lang="ru-RU" dirty="0" smtClean="0"/>
              <a:t> </a:t>
            </a:r>
            <a:r>
              <a:rPr lang="ru-RU" dirty="0" err="1" smtClean="0"/>
              <a:t>өтеген</a:t>
            </a:r>
            <a:r>
              <a:rPr lang="ru-RU" dirty="0" smtClean="0"/>
              <a:t> </a:t>
            </a:r>
            <a:r>
              <a:rPr lang="ru-RU" dirty="0" err="1" smtClean="0"/>
              <a:t>жағдайды</a:t>
            </a:r>
            <a:r>
              <a:rPr lang="ru-RU" dirty="0" smtClean="0"/>
              <a:t> </a:t>
            </a:r>
            <a:r>
              <a:rPr lang="ru-RU" dirty="0" err="1" smtClean="0"/>
              <a:t>қоспағанда</a:t>
            </a:r>
            <a:r>
              <a:rPr lang="ru-RU" dirty="0" smtClean="0"/>
              <a:t>, </a:t>
            </a:r>
            <a:r>
              <a:rPr lang="ru-RU" dirty="0" err="1" smtClean="0"/>
              <a:t>өзін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осы </a:t>
            </a:r>
            <a:r>
              <a:rPr lang="ru-RU" dirty="0" err="1" smtClean="0"/>
              <a:t>тармақшаның</a:t>
            </a:r>
            <a:r>
              <a:rPr lang="ru-RU" dirty="0" smtClean="0"/>
              <a:t> </a:t>
            </a:r>
            <a:r>
              <a:rPr lang="ru-RU" dirty="0" err="1" smtClean="0"/>
              <a:t>ережелері</a:t>
            </a:r>
            <a:r>
              <a:rPr lang="ru-RU" dirty="0" smtClean="0"/>
              <a:t> </a:t>
            </a:r>
            <a:r>
              <a:rPr lang="ru-RU" dirty="0" err="1" smtClean="0"/>
              <a:t>қолданылған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тұлғамен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оқуы</a:t>
            </a:r>
            <a:r>
              <a:rPr lang="ru-RU" dirty="0" smtClean="0"/>
              <a:t> </a:t>
            </a:r>
            <a:r>
              <a:rPr lang="ru-RU" dirty="0" err="1" smtClean="0"/>
              <a:t>аяқталған</a:t>
            </a:r>
            <a:r>
              <a:rPr lang="ru-RU" dirty="0" smtClean="0"/>
              <a:t> </a:t>
            </a:r>
            <a:r>
              <a:rPr lang="ru-RU" dirty="0" err="1" smtClean="0"/>
              <a:t>күннен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ай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жасалмаған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 err="1" smtClean="0"/>
              <a:t>қолданылмайды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өтеу</a:t>
            </a:r>
            <a:r>
              <a:rPr lang="ru-RU" dirty="0" smtClean="0"/>
              <a:t> </a:t>
            </a:r>
            <a:r>
              <a:rPr lang="ru-RU" dirty="0" err="1" smtClean="0"/>
              <a:t>жағдайында</a:t>
            </a:r>
            <a:r>
              <a:rPr lang="ru-RU" dirty="0" smtClean="0"/>
              <a:t> осы </a:t>
            </a:r>
            <a:r>
              <a:rPr lang="ru-RU" dirty="0" err="1" smtClean="0"/>
              <a:t>тармақшаның</a:t>
            </a:r>
            <a:r>
              <a:rPr lang="ru-RU" dirty="0" smtClean="0"/>
              <a:t> </a:t>
            </a:r>
            <a:r>
              <a:rPr lang="ru-RU" dirty="0" err="1" smtClean="0"/>
              <a:t>ережелері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шығыстарының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өтемеген</a:t>
            </a:r>
            <a:r>
              <a:rPr lang="ru-RU" dirty="0" smtClean="0"/>
              <a:t> </a:t>
            </a:r>
            <a:r>
              <a:rPr lang="ru-RU" dirty="0" err="1" smtClean="0"/>
              <a:t>сомасының</a:t>
            </a:r>
            <a:r>
              <a:rPr lang="ru-RU" dirty="0" smtClean="0"/>
              <a:t> </a:t>
            </a:r>
            <a:r>
              <a:rPr lang="ru-RU" dirty="0" err="1" smtClean="0"/>
              <a:t>мөлшерінде</a:t>
            </a:r>
            <a:r>
              <a:rPr lang="ru-RU" dirty="0" smtClean="0"/>
              <a:t> </a:t>
            </a:r>
            <a:r>
              <a:rPr lang="ru-RU" dirty="0" err="1" smtClean="0"/>
              <a:t>қолданылмайды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шығыстарын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бұзылған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кезеңді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салықтық</a:t>
            </a:r>
            <a:r>
              <a:rPr lang="ru-RU" dirty="0" smtClean="0"/>
              <a:t> </a:t>
            </a:r>
            <a:r>
              <a:rPr lang="ru-RU" dirty="0" err="1" smtClean="0"/>
              <a:t>кезеңді</a:t>
            </a:r>
            <a:r>
              <a:rPr lang="ru-RU" dirty="0" smtClean="0"/>
              <a:t> </a:t>
            </a:r>
            <a:r>
              <a:rPr lang="ru-RU" dirty="0" err="1" smtClean="0"/>
              <a:t>қамтитын</a:t>
            </a:r>
            <a:r>
              <a:rPr lang="ru-RU" dirty="0" smtClean="0"/>
              <a:t> </a:t>
            </a:r>
            <a:r>
              <a:rPr lang="ru-RU" dirty="0" err="1" smtClean="0"/>
              <a:t>уақыт</a:t>
            </a:r>
            <a:r>
              <a:rPr lang="ru-RU" dirty="0" smtClean="0"/>
              <a:t> </a:t>
            </a:r>
            <a:r>
              <a:rPr lang="ru-RU" dirty="0" err="1" smtClean="0"/>
              <a:t>кезеңі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толық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ішінара</a:t>
            </a:r>
            <a:r>
              <a:rPr lang="ru-RU" dirty="0" smtClean="0"/>
              <a:t> </a:t>
            </a:r>
            <a:r>
              <a:rPr lang="ru-RU" dirty="0" err="1" smtClean="0"/>
              <a:t>өтеген</a:t>
            </a:r>
            <a:r>
              <a:rPr lang="ru-RU" dirty="0" smtClean="0"/>
              <a:t> </a:t>
            </a:r>
            <a:r>
              <a:rPr lang="ru-RU" dirty="0" err="1" smtClean="0"/>
              <a:t>жағдайды</a:t>
            </a:r>
            <a:r>
              <a:rPr lang="ru-RU" dirty="0" smtClean="0"/>
              <a:t> </a:t>
            </a:r>
            <a:r>
              <a:rPr lang="ru-RU" dirty="0" err="1" smtClean="0"/>
              <a:t>қоспағанда</a:t>
            </a:r>
            <a:r>
              <a:rPr lang="ru-RU" dirty="0" smtClean="0"/>
              <a:t>, </a:t>
            </a:r>
            <a:r>
              <a:rPr lang="ru-RU" dirty="0" err="1" smtClean="0"/>
              <a:t>өзін</a:t>
            </a:r>
            <a:r>
              <a:rPr lang="ru-RU" dirty="0" smtClean="0"/>
              <a:t> </a:t>
            </a: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тұлғамен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тұлғамен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жасалған</a:t>
            </a:r>
            <a:r>
              <a:rPr lang="ru-RU" dirty="0" smtClean="0"/>
              <a:t> </a:t>
            </a:r>
            <a:r>
              <a:rPr lang="ru-RU" dirty="0" err="1" smtClean="0"/>
              <a:t>күннен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өткенге</a:t>
            </a:r>
            <a:r>
              <a:rPr lang="ru-RU" dirty="0" smtClean="0"/>
              <a:t> </a:t>
            </a:r>
            <a:r>
              <a:rPr lang="ru-RU" dirty="0" err="1" smtClean="0"/>
              <a:t>дейін</a:t>
            </a:r>
            <a:r>
              <a:rPr lang="ru-RU" dirty="0" smtClean="0"/>
              <a:t> </a:t>
            </a:r>
            <a:r>
              <a:rPr lang="ru-RU" dirty="0" err="1" smtClean="0"/>
              <a:t>бұзылған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 err="1" smtClean="0"/>
              <a:t>қолданылмайды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err="1" smtClean="0"/>
              <a:t>Оқыту</a:t>
            </a:r>
            <a:r>
              <a:rPr lang="ru-RU" dirty="0" smtClean="0"/>
              <a:t> </a:t>
            </a:r>
            <a:r>
              <a:rPr lang="ru-RU" dirty="0" err="1" smtClean="0"/>
              <a:t>шығыстарының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өтемеген</a:t>
            </a:r>
            <a:r>
              <a:rPr lang="ru-RU" dirty="0" smtClean="0"/>
              <a:t> </a:t>
            </a:r>
            <a:r>
              <a:rPr lang="ru-RU" dirty="0" err="1" smtClean="0"/>
              <a:t>сомасының</a:t>
            </a:r>
            <a:r>
              <a:rPr lang="ru-RU" dirty="0" smtClean="0"/>
              <a:t> </a:t>
            </a:r>
            <a:r>
              <a:rPr lang="ru-RU" dirty="0" err="1" smtClean="0"/>
              <a:t>мөлшерінде</a:t>
            </a:r>
            <a:r>
              <a:rPr lang="ru-RU" dirty="0" smtClean="0"/>
              <a:t> </a:t>
            </a:r>
            <a:r>
              <a:rPr lang="ru-RU" dirty="0" err="1" smtClean="0"/>
              <a:t>қолданылмайды</a:t>
            </a:r>
            <a:r>
              <a:rPr lang="ru-RU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06505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1" t="19395" r="33635" b="7670"/>
          <a:stretch/>
        </p:blipFill>
        <p:spPr bwMode="auto">
          <a:xfrm>
            <a:off x="1763688" y="26312"/>
            <a:ext cx="5400600" cy="667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4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5</a:t>
            </a:r>
            <a:r>
              <a:rPr lang="kk-KZ" dirty="0" smtClean="0"/>
              <a:t>) </a:t>
            </a:r>
            <a:r>
              <a:rPr lang="ru-RU" dirty="0" err="1" smtClean="0"/>
              <a:t>берілген</a:t>
            </a:r>
            <a:r>
              <a:rPr lang="ru-RU" dirty="0" smtClean="0"/>
              <a:t> </a:t>
            </a:r>
            <a:r>
              <a:rPr lang="ru-RU" dirty="0" err="1" smtClean="0"/>
              <a:t>қорғау</a:t>
            </a:r>
            <a:r>
              <a:rPr lang="ru-RU" dirty="0" smtClean="0"/>
              <a:t> </a:t>
            </a:r>
            <a:r>
              <a:rPr lang="ru-RU" dirty="0" err="1" smtClean="0"/>
              <a:t>құжаты</a:t>
            </a:r>
            <a:r>
              <a:rPr lang="ru-RU" dirty="0" smtClean="0"/>
              <a:t> бар </a:t>
            </a:r>
            <a:r>
              <a:rPr lang="ru-RU" dirty="0" err="1" smtClean="0"/>
              <a:t>өнеркәсіптік</a:t>
            </a:r>
            <a:r>
              <a:rPr lang="ru-RU" dirty="0" smtClean="0"/>
              <a:t> </a:t>
            </a:r>
            <a:r>
              <a:rPr lang="ru-RU" dirty="0" err="1" smtClean="0"/>
              <a:t>меншік</a:t>
            </a:r>
            <a:r>
              <a:rPr lang="ru-RU" dirty="0" smtClean="0"/>
              <a:t> </a:t>
            </a:r>
            <a:r>
              <a:rPr lang="ru-RU" dirty="0" err="1" smtClean="0"/>
              <a:t>объектісін</a:t>
            </a:r>
            <a:r>
              <a:rPr lang="ru-RU" dirty="0" smtClean="0"/>
              <a:t> </a:t>
            </a:r>
            <a:r>
              <a:rPr lang="ru-RU" dirty="0" err="1" smtClean="0"/>
              <a:t>құруға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ғылыми-зерттеу</a:t>
            </a:r>
            <a:r>
              <a:rPr lang="ru-RU" dirty="0" smtClean="0"/>
              <a:t> </a:t>
            </a:r>
            <a:r>
              <a:rPr lang="ru-RU" dirty="0" err="1" smtClean="0"/>
              <a:t>жұмыстарына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ғылыми-техникалық</a:t>
            </a:r>
            <a:r>
              <a:rPr lang="ru-RU" dirty="0" smtClean="0"/>
              <a:t> </a:t>
            </a:r>
            <a:r>
              <a:rPr lang="ru-RU" dirty="0" err="1" smtClean="0"/>
              <a:t>жұмыстарға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 smtClean="0"/>
              <a:t>орындарынан</a:t>
            </a:r>
            <a:r>
              <a:rPr lang="ru-RU" dirty="0" smtClean="0"/>
              <a:t>, </a:t>
            </a:r>
            <a:r>
              <a:rPr lang="ru-RU" dirty="0" err="1" smtClean="0"/>
              <a:t>ғылыми</a:t>
            </a:r>
            <a:r>
              <a:rPr lang="ru-RU" dirty="0" smtClean="0"/>
              <a:t> </a:t>
            </a:r>
            <a:r>
              <a:rPr lang="ru-RU" dirty="0" err="1" smtClean="0"/>
              <a:t>ұйымдардан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стартап-компаниялардан</a:t>
            </a:r>
            <a:r>
              <a:rPr lang="ru-RU" dirty="0" smtClean="0"/>
              <a:t> </a:t>
            </a:r>
            <a:r>
              <a:rPr lang="ru-RU" dirty="0" err="1" smtClean="0"/>
              <a:t>ғылыми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(</a:t>
            </a:r>
            <a:r>
              <a:rPr lang="ru-RU" dirty="0" err="1" smtClean="0"/>
              <a:t>немесе</a:t>
            </a:r>
            <a:r>
              <a:rPr lang="ru-RU" dirty="0" smtClean="0"/>
              <a:t>) </a:t>
            </a:r>
            <a:r>
              <a:rPr lang="ru-RU" dirty="0" err="1" smtClean="0"/>
              <a:t>ғылыми-техникалық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нәтижелерін</a:t>
            </a:r>
            <a:r>
              <a:rPr lang="ru-RU" dirty="0" smtClean="0"/>
              <a:t> </a:t>
            </a:r>
            <a:r>
              <a:rPr lang="ru-RU" dirty="0" err="1" smtClean="0"/>
              <a:t>коммерцияландыру</a:t>
            </a:r>
            <a:r>
              <a:rPr lang="ru-RU" dirty="0" smtClean="0"/>
              <a:t> </a:t>
            </a:r>
            <a:r>
              <a:rPr lang="ru-RU" dirty="0" err="1" smtClean="0"/>
              <a:t>мақсатында</a:t>
            </a:r>
            <a:r>
              <a:rPr lang="ru-RU" dirty="0" smtClean="0"/>
              <a:t> </a:t>
            </a:r>
            <a:r>
              <a:rPr lang="ru-RU" dirty="0" err="1" smtClean="0"/>
              <a:t>лицензиялық</a:t>
            </a:r>
            <a:r>
              <a:rPr lang="ru-RU" dirty="0" smtClean="0"/>
              <a:t> </a:t>
            </a:r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айрықша</a:t>
            </a:r>
            <a:r>
              <a:rPr lang="ru-RU" dirty="0" smtClean="0"/>
              <a:t> </a:t>
            </a:r>
            <a:r>
              <a:rPr lang="ru-RU" dirty="0" err="1" smtClean="0"/>
              <a:t>құқықты</a:t>
            </a:r>
            <a:r>
              <a:rPr lang="ru-RU" dirty="0" smtClean="0"/>
              <a:t> </a:t>
            </a:r>
            <a:r>
              <a:rPr lang="ru-RU" dirty="0" err="1" smtClean="0"/>
              <a:t>басқаға</a:t>
            </a:r>
            <a:r>
              <a:rPr lang="ru-RU" dirty="0" smtClean="0"/>
              <a:t> беру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зияткерлік</a:t>
            </a:r>
            <a:r>
              <a:rPr lang="ru-RU" dirty="0" smtClean="0"/>
              <a:t> </a:t>
            </a:r>
            <a:r>
              <a:rPr lang="ru-RU" dirty="0" err="1" smtClean="0"/>
              <a:t>меншік</a:t>
            </a:r>
            <a:r>
              <a:rPr lang="ru-RU" dirty="0" smtClean="0"/>
              <a:t> </a:t>
            </a:r>
            <a:r>
              <a:rPr lang="ru-RU" dirty="0" err="1" smtClean="0"/>
              <a:t>объектілеріне</a:t>
            </a:r>
            <a:r>
              <a:rPr lang="ru-RU" dirty="0" smtClean="0"/>
              <a:t> </a:t>
            </a:r>
            <a:r>
              <a:rPr lang="ru-RU" dirty="0" err="1" smtClean="0"/>
              <a:t>айрықша</a:t>
            </a:r>
            <a:r>
              <a:rPr lang="ru-RU" dirty="0" smtClean="0"/>
              <a:t> </a:t>
            </a:r>
            <a:r>
              <a:rPr lang="ru-RU" dirty="0" err="1" smtClean="0"/>
              <a:t>құқықтарды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шығыстардың</a:t>
            </a:r>
            <a:r>
              <a:rPr lang="ru-RU" dirty="0" smtClean="0"/>
              <a:t> (</a:t>
            </a:r>
            <a:r>
              <a:rPr lang="ru-RU" dirty="0" err="1" smtClean="0"/>
              <a:t>шығындардың</a:t>
            </a:r>
            <a:r>
              <a:rPr lang="ru-RU" dirty="0" smtClean="0"/>
              <a:t>) осы </a:t>
            </a:r>
            <a:r>
              <a:rPr lang="ru-RU" dirty="0" err="1" smtClean="0"/>
              <a:t>Кодекстің</a:t>
            </a:r>
            <a:r>
              <a:rPr lang="ru-RU" dirty="0" smtClean="0"/>
              <a:t> 254-бабына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шегерімге</a:t>
            </a:r>
            <a:r>
              <a:rPr lang="ru-RU" dirty="0" smtClean="0"/>
              <a:t> </a:t>
            </a:r>
            <a:r>
              <a:rPr lang="ru-RU" dirty="0" err="1" smtClean="0"/>
              <a:t>жатқызылған</a:t>
            </a:r>
            <a:r>
              <a:rPr lang="ru-RU" dirty="0" smtClean="0"/>
              <a:t> </a:t>
            </a:r>
            <a:r>
              <a:rPr lang="ru-RU" dirty="0" err="1" smtClean="0"/>
              <a:t>сомасының</a:t>
            </a:r>
            <a:r>
              <a:rPr lang="ru-RU" dirty="0" smtClean="0"/>
              <a:t> 50 </a:t>
            </a:r>
            <a:r>
              <a:rPr lang="ru-RU" dirty="0" err="1" smtClean="0"/>
              <a:t>пайызы</a:t>
            </a:r>
            <a:r>
              <a:rPr lang="ru-RU" dirty="0" smtClean="0"/>
              <a:t> </a:t>
            </a:r>
            <a:r>
              <a:rPr lang="ru-RU" dirty="0" err="1" smtClean="0"/>
              <a:t>мөлшерінде</a:t>
            </a:r>
            <a:r>
              <a:rPr lang="ru-RU" dirty="0" smtClean="0"/>
              <a:t> </a:t>
            </a:r>
            <a:r>
              <a:rPr lang="ru-RU" dirty="0" err="1" smtClean="0"/>
              <a:t>азайтуға</a:t>
            </a:r>
            <a:r>
              <a:rPr lang="ru-RU" dirty="0" smtClean="0"/>
              <a:t> </a:t>
            </a:r>
            <a:r>
              <a:rPr lang="ru-RU" dirty="0" err="1" smtClean="0"/>
              <a:t>құқығы</a:t>
            </a:r>
            <a:r>
              <a:rPr lang="ru-RU" dirty="0" smtClean="0"/>
              <a:t> бар.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912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төлеушінің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мынадай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кіріс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түрлеріне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салынатын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кірісті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азайтуға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құқығы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бар: 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1) </a:t>
            </a:r>
            <a:r>
              <a:rPr lang="ru-RU" dirty="0" err="1" smtClean="0"/>
              <a:t>тұрақсыздық</a:t>
            </a:r>
            <a:r>
              <a:rPr lang="ru-RU" dirty="0" smtClean="0"/>
              <a:t> </a:t>
            </a:r>
            <a:r>
              <a:rPr lang="ru-RU" dirty="0" err="1" smtClean="0"/>
              <a:t>айыбын</a:t>
            </a:r>
            <a:r>
              <a:rPr lang="ru-RU" dirty="0" smtClean="0"/>
              <a:t> (</a:t>
            </a:r>
            <a:r>
              <a:rPr lang="ru-RU" dirty="0" err="1" smtClean="0"/>
              <a:t>айыппұлды</a:t>
            </a:r>
            <a:r>
              <a:rPr lang="ru-RU" dirty="0" smtClean="0"/>
              <a:t>, </a:t>
            </a:r>
            <a:r>
              <a:rPr lang="ru-RU" dirty="0" err="1" smtClean="0"/>
              <a:t>өсімпұлды</a:t>
            </a:r>
            <a:r>
              <a:rPr lang="ru-RU" dirty="0" smtClean="0"/>
              <a:t>) </a:t>
            </a:r>
            <a:r>
              <a:rPr lang="ru-RU" dirty="0" err="1" smtClean="0"/>
              <a:t>қоспағанда</a:t>
            </a:r>
            <a:r>
              <a:rPr lang="ru-RU" dirty="0" smtClean="0"/>
              <a:t>, лизинг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2)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жазылған</a:t>
            </a:r>
            <a:r>
              <a:rPr lang="ru-RU" dirty="0" smtClean="0"/>
              <a:t> </a:t>
            </a:r>
            <a:r>
              <a:rPr lang="ru-RU" dirty="0" err="1" smtClean="0"/>
              <a:t>күні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аумағында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істейтін</a:t>
            </a:r>
            <a:r>
              <a:rPr lang="ru-RU" dirty="0" smtClean="0"/>
              <a:t>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биржасының</a:t>
            </a:r>
            <a:r>
              <a:rPr lang="ru-RU" dirty="0" smtClean="0"/>
              <a:t> </a:t>
            </a:r>
            <a:r>
              <a:rPr lang="ru-RU" dirty="0" err="1" smtClean="0"/>
              <a:t>ресми</a:t>
            </a:r>
            <a:r>
              <a:rPr lang="ru-RU" dirty="0" smtClean="0"/>
              <a:t> </a:t>
            </a:r>
            <a:r>
              <a:rPr lang="ru-RU" dirty="0" err="1" smtClean="0"/>
              <a:t>тізімінде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 </a:t>
            </a:r>
            <a:r>
              <a:rPr lang="ru-RU" dirty="0" err="1" smtClean="0"/>
              <a:t>борыштық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3) </a:t>
            </a:r>
            <a:r>
              <a:rPr lang="ru-RU" dirty="0" err="1" smtClean="0"/>
              <a:t>мемлекетт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эмиссиялық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</a:t>
            </a:r>
            <a:r>
              <a:rPr lang="ru-RU" dirty="0" smtClean="0"/>
              <a:t>, </a:t>
            </a:r>
            <a:r>
              <a:rPr lang="ru-RU" dirty="0" err="1" smtClean="0"/>
              <a:t>агентт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облигациялар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4) </a:t>
            </a:r>
            <a:r>
              <a:rPr lang="ru-RU" dirty="0" err="1" smtClean="0"/>
              <a:t>мемлекетт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эмиссиялық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қағаздарды</a:t>
            </a:r>
            <a:r>
              <a:rPr lang="ru-RU" dirty="0" smtClean="0"/>
              <a:t>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құн</a:t>
            </a:r>
            <a:r>
              <a:rPr lang="ru-RU" dirty="0" smtClean="0"/>
              <a:t> </a:t>
            </a:r>
            <a:r>
              <a:rPr lang="ru-RU" dirty="0" err="1" smtClean="0"/>
              <a:t>өсімінен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, </a:t>
            </a:r>
            <a:r>
              <a:rPr lang="ru-RU" dirty="0" err="1" smtClean="0"/>
              <a:t>мемлекетт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эмиссиялық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қағаздарды</a:t>
            </a:r>
            <a:r>
              <a:rPr lang="ru-RU" dirty="0" smtClean="0"/>
              <a:t>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зуден</a:t>
            </a:r>
            <a:r>
              <a:rPr lang="ru-RU" dirty="0" smtClean="0"/>
              <a:t> </a:t>
            </a:r>
            <a:r>
              <a:rPr lang="ru-RU" dirty="0" err="1" smtClean="0"/>
              <a:t>шеккен</a:t>
            </a:r>
            <a:r>
              <a:rPr lang="ru-RU" dirty="0" smtClean="0"/>
              <a:t> </a:t>
            </a:r>
            <a:r>
              <a:rPr lang="ru-RU" dirty="0" err="1" smtClean="0"/>
              <a:t>залалдарға</a:t>
            </a:r>
            <a:r>
              <a:rPr lang="ru-RU" dirty="0" smtClean="0"/>
              <a:t> </a:t>
            </a:r>
            <a:r>
              <a:rPr lang="ru-RU" dirty="0" err="1" smtClean="0"/>
              <a:t>азайтылған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5) </a:t>
            </a:r>
            <a:r>
              <a:rPr lang="ru-RU" dirty="0" err="1" smtClean="0"/>
              <a:t>агенттік</a:t>
            </a:r>
            <a:r>
              <a:rPr lang="ru-RU" dirty="0" smtClean="0"/>
              <a:t> </a:t>
            </a:r>
            <a:r>
              <a:rPr lang="ru-RU" dirty="0" err="1" smtClean="0"/>
              <a:t>облигацияларды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құн</a:t>
            </a:r>
            <a:r>
              <a:rPr lang="ru-RU" dirty="0" smtClean="0"/>
              <a:t> </a:t>
            </a:r>
            <a:r>
              <a:rPr lang="ru-RU" dirty="0" err="1" smtClean="0"/>
              <a:t>өсімінен</a:t>
            </a:r>
            <a:r>
              <a:rPr lang="ru-RU" dirty="0" smtClean="0"/>
              <a:t> </a:t>
            </a:r>
            <a:r>
              <a:rPr lang="ru-RU" dirty="0" err="1" smtClean="0"/>
              <a:t>түсетін</a:t>
            </a:r>
            <a:r>
              <a:rPr lang="ru-RU" dirty="0" smtClean="0"/>
              <a:t>, </a:t>
            </a:r>
            <a:r>
              <a:rPr lang="ru-RU" dirty="0" err="1" smtClean="0"/>
              <a:t>агенттік</a:t>
            </a:r>
            <a:r>
              <a:rPr lang="ru-RU" dirty="0" smtClean="0"/>
              <a:t> </a:t>
            </a:r>
            <a:r>
              <a:rPr lang="ru-RU" dirty="0" err="1" smtClean="0"/>
              <a:t>облигацияларды</a:t>
            </a:r>
            <a:r>
              <a:rPr lang="ru-RU" dirty="0" smtClean="0"/>
              <a:t> </a:t>
            </a:r>
            <a:r>
              <a:rPr lang="ru-RU" dirty="0" err="1" smtClean="0"/>
              <a:t>өткізуден</a:t>
            </a:r>
            <a:r>
              <a:rPr lang="ru-RU" dirty="0" smtClean="0"/>
              <a:t> </a:t>
            </a:r>
            <a:r>
              <a:rPr lang="ru-RU" dirty="0" err="1" smtClean="0"/>
              <a:t>туындаған</a:t>
            </a:r>
            <a:r>
              <a:rPr lang="ru-RU" dirty="0" smtClean="0"/>
              <a:t> </a:t>
            </a:r>
            <a:r>
              <a:rPr lang="ru-RU" dirty="0" err="1" smtClean="0"/>
              <a:t>залалдарға</a:t>
            </a:r>
            <a:r>
              <a:rPr lang="ru-RU" dirty="0" smtClean="0"/>
              <a:t> </a:t>
            </a:r>
            <a:r>
              <a:rPr lang="ru-RU" dirty="0" err="1" smtClean="0"/>
              <a:t>азайтылған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6) </a:t>
            </a:r>
            <a:r>
              <a:rPr lang="ru-RU" dirty="0" err="1" smtClean="0"/>
              <a:t>табиғи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техногендік</a:t>
            </a:r>
            <a:r>
              <a:rPr lang="ru-RU" dirty="0" smtClean="0"/>
              <a:t> </a:t>
            </a:r>
            <a:r>
              <a:rPr lang="ru-RU" dirty="0" err="1" smtClean="0"/>
              <a:t>сипаттағы</a:t>
            </a:r>
            <a:r>
              <a:rPr lang="ru-RU" dirty="0" smtClean="0"/>
              <a:t> </a:t>
            </a:r>
            <a:r>
              <a:rPr lang="ru-RU" dirty="0" err="1" smtClean="0"/>
              <a:t>төтенше</a:t>
            </a:r>
            <a:r>
              <a:rPr lang="ru-RU" dirty="0" smtClean="0"/>
              <a:t> </a:t>
            </a:r>
            <a:r>
              <a:rPr lang="ru-RU" dirty="0" err="1" smtClean="0"/>
              <a:t>жағдайлар</a:t>
            </a:r>
            <a:r>
              <a:rPr lang="ru-RU" dirty="0" smtClean="0"/>
              <a:t> </a:t>
            </a:r>
            <a:r>
              <a:rPr lang="ru-RU" dirty="0" err="1" smtClean="0"/>
              <a:t>туындаған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 err="1" smtClean="0"/>
              <a:t>гуманитарлық</a:t>
            </a:r>
            <a:r>
              <a:rPr lang="ru-RU" dirty="0" smtClean="0"/>
              <a:t> </a:t>
            </a:r>
            <a:r>
              <a:rPr lang="ru-RU" dirty="0" err="1" smtClean="0"/>
              <a:t>көмек</a:t>
            </a:r>
            <a:r>
              <a:rPr lang="ru-RU" dirty="0" smtClean="0"/>
              <a:t> </a:t>
            </a:r>
            <a:r>
              <a:rPr lang="ru-RU" dirty="0" err="1" smtClean="0"/>
              <a:t>түрінде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мақсаты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пайдаланылған</a:t>
            </a:r>
            <a:r>
              <a:rPr lang="ru-RU" dirty="0" smtClean="0"/>
              <a:t> </a:t>
            </a:r>
            <a:r>
              <a:rPr lang="ru-RU" dirty="0" err="1" smtClean="0"/>
              <a:t>мүліктің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7) </a:t>
            </a:r>
            <a:r>
              <a:rPr lang="ru-RU" dirty="0" err="1" smtClean="0"/>
              <a:t>республикалық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кәсіпорын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</a:t>
            </a:r>
            <a:r>
              <a:rPr lang="ru-RU" dirty="0" smtClean="0"/>
              <a:t> </a:t>
            </a:r>
            <a:r>
              <a:rPr lang="ru-RU" dirty="0" err="1" smtClean="0"/>
              <a:t>Үкіметінің</a:t>
            </a:r>
            <a:r>
              <a:rPr lang="ru-RU" dirty="0" smtClean="0"/>
              <a:t>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органнан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республикалық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кәсіпорыннан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</a:t>
            </a:r>
            <a:r>
              <a:rPr lang="ru-RU" dirty="0" err="1" smtClean="0"/>
              <a:t>негізде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құралдардың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467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9)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аумағында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en-US" dirty="0" err="1" smtClean="0"/>
              <a:t>i</a:t>
            </a:r>
            <a:r>
              <a:rPr lang="ru-RU" dirty="0" err="1" smtClean="0"/>
              <a:t>стейт</a:t>
            </a:r>
            <a:r>
              <a:rPr lang="en-US" dirty="0" err="1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биржасының</a:t>
            </a:r>
            <a:r>
              <a:rPr lang="ru-RU" dirty="0" smtClean="0"/>
              <a:t> </a:t>
            </a:r>
            <a:r>
              <a:rPr lang="ru-RU" dirty="0" err="1" smtClean="0"/>
              <a:t>ресми</a:t>
            </a:r>
            <a:r>
              <a:rPr lang="ru-RU" dirty="0" smtClean="0"/>
              <a:t> т</a:t>
            </a:r>
            <a:r>
              <a:rPr lang="en-US" dirty="0" err="1" smtClean="0"/>
              <a:t>i</a:t>
            </a:r>
            <a:r>
              <a:rPr lang="ru-RU" dirty="0" smtClean="0"/>
              <a:t>з</a:t>
            </a:r>
            <a:r>
              <a:rPr lang="en-US" dirty="0" err="1" smtClean="0"/>
              <a:t>i</a:t>
            </a:r>
            <a:r>
              <a:rPr lang="ru-RU" dirty="0" err="1" smtClean="0"/>
              <a:t>мдер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қағаздарды</a:t>
            </a:r>
            <a:r>
              <a:rPr lang="ru-RU" dirty="0" smtClean="0"/>
              <a:t> осы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биржасында</a:t>
            </a:r>
            <a:r>
              <a:rPr lang="ru-RU" dirty="0" smtClean="0"/>
              <a:t> </a:t>
            </a:r>
            <a:r>
              <a:rPr lang="ru-RU" dirty="0" err="1" smtClean="0"/>
              <a:t>ашық</a:t>
            </a:r>
            <a:r>
              <a:rPr lang="ru-RU" dirty="0" smtClean="0"/>
              <a:t> </a:t>
            </a:r>
            <a:r>
              <a:rPr lang="ru-RU" dirty="0" err="1" smtClean="0"/>
              <a:t>сауда-саттық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smtClean="0"/>
              <a:t>с</a:t>
            </a:r>
            <a:r>
              <a:rPr lang="en-US" dirty="0" err="1" smtClean="0"/>
              <a:t>i</a:t>
            </a:r>
            <a:r>
              <a:rPr lang="ru-RU" dirty="0" smtClean="0"/>
              <a:t>мен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зуден</a:t>
            </a:r>
            <a:r>
              <a:rPr lang="ru-RU" dirty="0" smtClean="0"/>
              <a:t> </a:t>
            </a:r>
            <a:r>
              <a:rPr lang="ru-RU" dirty="0" err="1" smtClean="0"/>
              <a:t>туындайтын</a:t>
            </a:r>
            <a:r>
              <a:rPr lang="ru-RU" dirty="0" smtClean="0"/>
              <a:t> </a:t>
            </a:r>
            <a:r>
              <a:rPr lang="ru-RU" dirty="0" err="1" smtClean="0"/>
              <a:t>залалдарға</a:t>
            </a:r>
            <a:r>
              <a:rPr lang="ru-RU" dirty="0" smtClean="0"/>
              <a:t> </a:t>
            </a:r>
            <a:r>
              <a:rPr lang="ru-RU" dirty="0" err="1" smtClean="0"/>
              <a:t>азайтылған</a:t>
            </a:r>
            <a:r>
              <a:rPr lang="ru-RU" dirty="0" smtClean="0"/>
              <a:t>,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аумағында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en-US" dirty="0" err="1" smtClean="0"/>
              <a:t>i</a:t>
            </a:r>
            <a:r>
              <a:rPr lang="ru-RU" dirty="0" err="1" smtClean="0"/>
              <a:t>стейт</a:t>
            </a:r>
            <a:r>
              <a:rPr lang="en-US" dirty="0" err="1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биржасының</a:t>
            </a:r>
            <a:r>
              <a:rPr lang="ru-RU" dirty="0" smtClean="0"/>
              <a:t> </a:t>
            </a:r>
            <a:r>
              <a:rPr lang="ru-RU" dirty="0" err="1" smtClean="0"/>
              <a:t>ресми</a:t>
            </a:r>
            <a:r>
              <a:rPr lang="ru-RU" dirty="0" smtClean="0"/>
              <a:t> т</a:t>
            </a:r>
            <a:r>
              <a:rPr lang="en-US" dirty="0" err="1" smtClean="0"/>
              <a:t>i</a:t>
            </a:r>
            <a:r>
              <a:rPr lang="ru-RU" dirty="0" smtClean="0"/>
              <a:t>з</a:t>
            </a:r>
            <a:r>
              <a:rPr lang="en-US" dirty="0" err="1" smtClean="0"/>
              <a:t>i</a:t>
            </a:r>
            <a:r>
              <a:rPr lang="ru-RU" dirty="0" err="1" smtClean="0"/>
              <a:t>мдер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бағалы</a:t>
            </a:r>
            <a:r>
              <a:rPr lang="ru-RU" dirty="0" smtClean="0"/>
              <a:t> </a:t>
            </a:r>
            <a:r>
              <a:rPr lang="ru-RU" dirty="0" err="1" smtClean="0"/>
              <a:t>қағаздарды</a:t>
            </a:r>
            <a:r>
              <a:rPr lang="ru-RU" dirty="0" smtClean="0"/>
              <a:t> осы </a:t>
            </a:r>
            <a:r>
              <a:rPr lang="ru-RU" dirty="0" err="1" smtClean="0"/>
              <a:t>қор</a:t>
            </a:r>
            <a:r>
              <a:rPr lang="ru-RU" dirty="0" smtClean="0"/>
              <a:t> </a:t>
            </a:r>
            <a:r>
              <a:rPr lang="ru-RU" dirty="0" err="1" smtClean="0"/>
              <a:t>биржасында</a:t>
            </a:r>
            <a:r>
              <a:rPr lang="ru-RU" dirty="0" smtClean="0"/>
              <a:t> </a:t>
            </a:r>
            <a:r>
              <a:rPr lang="ru-RU" dirty="0" err="1" smtClean="0"/>
              <a:t>ашық</a:t>
            </a:r>
            <a:r>
              <a:rPr lang="ru-RU" dirty="0" smtClean="0"/>
              <a:t> </a:t>
            </a:r>
            <a:r>
              <a:rPr lang="ru-RU" dirty="0" err="1" smtClean="0"/>
              <a:t>сауда-саттық</a:t>
            </a:r>
            <a:r>
              <a:rPr lang="ru-RU" dirty="0" smtClean="0"/>
              <a:t> </a:t>
            </a:r>
            <a:r>
              <a:rPr lang="ru-RU" dirty="0" err="1" smtClean="0"/>
              <a:t>әд</a:t>
            </a:r>
            <a:r>
              <a:rPr lang="en-US" dirty="0" err="1" smtClean="0"/>
              <a:t>i</a:t>
            </a:r>
            <a:r>
              <a:rPr lang="ru-RU" dirty="0" smtClean="0"/>
              <a:t>с</a:t>
            </a:r>
            <a:r>
              <a:rPr lang="en-US" dirty="0" err="1" smtClean="0"/>
              <a:t>i</a:t>
            </a:r>
            <a:r>
              <a:rPr lang="ru-RU" dirty="0" smtClean="0"/>
              <a:t>мен </a:t>
            </a:r>
            <a:r>
              <a:rPr lang="ru-RU" dirty="0" err="1" smtClean="0"/>
              <a:t>өтк</a:t>
            </a:r>
            <a:r>
              <a:rPr lang="en-US" dirty="0" err="1" smtClean="0"/>
              <a:t>i</a:t>
            </a:r>
            <a:r>
              <a:rPr lang="ru-RU" dirty="0" err="1" smtClean="0"/>
              <a:t>зу</a:t>
            </a:r>
            <a:r>
              <a:rPr lang="ru-RU" dirty="0" smtClean="0"/>
              <a:t> </a:t>
            </a:r>
            <a:r>
              <a:rPr lang="ru-RU" dirty="0" err="1" smtClean="0"/>
              <a:t>кез</a:t>
            </a:r>
            <a:r>
              <a:rPr lang="en-US" dirty="0" err="1" smtClean="0"/>
              <a:t>i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құн</a:t>
            </a:r>
            <a:r>
              <a:rPr lang="ru-RU" dirty="0" smtClean="0"/>
              <a:t> </a:t>
            </a:r>
            <a:r>
              <a:rPr lang="ru-RU" dirty="0" err="1" smtClean="0"/>
              <a:t>өс</a:t>
            </a:r>
            <a:r>
              <a:rPr lang="en-US" dirty="0" err="1" smtClean="0"/>
              <a:t>i</a:t>
            </a:r>
            <a:r>
              <a:rPr lang="ru-RU" dirty="0" smtClean="0"/>
              <a:t>м</a:t>
            </a:r>
            <a:r>
              <a:rPr lang="en-US" dirty="0" err="1" smtClean="0"/>
              <a:t>i</a:t>
            </a:r>
            <a:r>
              <a:rPr lang="ru-RU" dirty="0" err="1" smtClean="0"/>
              <a:t>нен</a:t>
            </a:r>
            <a:r>
              <a:rPr lang="ru-RU" dirty="0" smtClean="0"/>
              <a:t> </a:t>
            </a:r>
            <a:r>
              <a:rPr lang="ru-RU" dirty="0" err="1" smtClean="0"/>
              <a:t>түсет</a:t>
            </a:r>
            <a:r>
              <a:rPr lang="en-US" dirty="0" err="1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10) </a:t>
            </a:r>
            <a:r>
              <a:rPr lang="ru-RU" dirty="0" err="1" smtClean="0"/>
              <a:t>дауыс</a:t>
            </a:r>
            <a:r>
              <a:rPr lang="ru-RU" dirty="0" smtClean="0"/>
              <a:t> </a:t>
            </a:r>
            <a:r>
              <a:rPr lang="ru-RU" dirty="0" err="1" smtClean="0"/>
              <a:t>беретін</a:t>
            </a:r>
            <a:r>
              <a:rPr lang="ru-RU" dirty="0" smtClean="0"/>
              <a:t> </a:t>
            </a:r>
            <a:r>
              <a:rPr lang="ru-RU" dirty="0" err="1" smtClean="0"/>
              <a:t>акцияларының</a:t>
            </a:r>
            <a:r>
              <a:rPr lang="ru-RU" dirty="0" smtClean="0"/>
              <a:t> 100 </a:t>
            </a:r>
            <a:r>
              <a:rPr lang="ru-RU" dirty="0" err="1" smtClean="0"/>
              <a:t>пайызы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Ұлттық</a:t>
            </a:r>
            <a:r>
              <a:rPr lang="ru-RU" dirty="0" smtClean="0"/>
              <a:t> </a:t>
            </a:r>
            <a:r>
              <a:rPr lang="ru-RU" dirty="0" err="1" smtClean="0"/>
              <a:t>Банкіне</a:t>
            </a:r>
            <a:r>
              <a:rPr lang="ru-RU" dirty="0" smtClean="0"/>
              <a:t> </a:t>
            </a:r>
            <a:r>
              <a:rPr lang="ru-RU" dirty="0" err="1" smtClean="0"/>
              <a:t>тиесілі</a:t>
            </a:r>
            <a:r>
              <a:rPr lang="ru-RU" dirty="0" smtClean="0"/>
              <a:t> </a:t>
            </a:r>
            <a:r>
              <a:rPr lang="ru-RU" dirty="0" err="1" smtClean="0"/>
              <a:t>орнықтылық</a:t>
            </a:r>
            <a:r>
              <a:rPr lang="ru-RU" dirty="0" smtClean="0"/>
              <a:t> </a:t>
            </a:r>
            <a:r>
              <a:rPr lang="ru-RU" dirty="0" err="1" smtClean="0"/>
              <a:t>ұйымы</a:t>
            </a:r>
            <a:r>
              <a:rPr lang="ru-RU" dirty="0" smtClean="0"/>
              <a:t> </a:t>
            </a:r>
            <a:r>
              <a:rPr lang="ru-RU" dirty="0" err="1" smtClean="0"/>
              <a:t>Ипотекалық</a:t>
            </a:r>
            <a:r>
              <a:rPr lang="ru-RU" dirty="0" smtClean="0"/>
              <a:t>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қарыздарын</a:t>
            </a:r>
            <a:r>
              <a:rPr lang="ru-RU" dirty="0" smtClean="0"/>
              <a:t> (</a:t>
            </a:r>
            <a:r>
              <a:rPr lang="ru-RU" dirty="0" err="1" smtClean="0"/>
              <a:t>ипотекалық</a:t>
            </a:r>
            <a:r>
              <a:rPr lang="ru-RU" dirty="0" smtClean="0"/>
              <a:t> </a:t>
            </a:r>
            <a:r>
              <a:rPr lang="ru-RU" dirty="0" err="1" smtClean="0"/>
              <a:t>қарыздарды</a:t>
            </a:r>
            <a:r>
              <a:rPr lang="ru-RU" dirty="0" smtClean="0"/>
              <a:t>) </a:t>
            </a:r>
            <a:r>
              <a:rPr lang="ru-RU" dirty="0" err="1" smtClean="0"/>
              <a:t>қайта</a:t>
            </a:r>
            <a:r>
              <a:rPr lang="ru-RU" dirty="0" smtClean="0"/>
              <a:t> </a:t>
            </a:r>
            <a:r>
              <a:rPr lang="ru-RU" dirty="0" err="1" smtClean="0"/>
              <a:t>қаржыландыру</a:t>
            </a:r>
            <a:r>
              <a:rPr lang="ru-RU" dirty="0" smtClean="0"/>
              <a:t> </a:t>
            </a:r>
            <a:r>
              <a:rPr lang="ru-RU" dirty="0" err="1" smtClean="0"/>
              <a:t>бағдарламасы</a:t>
            </a:r>
            <a:r>
              <a:rPr lang="ru-RU" dirty="0" smtClean="0"/>
              <a:t> </a:t>
            </a:r>
            <a:r>
              <a:rPr lang="ru-RU" dirty="0" err="1" smtClean="0"/>
              <a:t>шеңберінде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,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деңгейдегі</a:t>
            </a:r>
            <a:r>
              <a:rPr lang="ru-RU" dirty="0" smtClean="0"/>
              <a:t> </a:t>
            </a:r>
            <a:r>
              <a:rPr lang="ru-RU" dirty="0" err="1" smtClean="0"/>
              <a:t>банктердің</a:t>
            </a:r>
            <a:r>
              <a:rPr lang="ru-RU" dirty="0" smtClean="0"/>
              <a:t> </a:t>
            </a:r>
            <a:r>
              <a:rPr lang="ru-RU" dirty="0" err="1" smtClean="0"/>
              <a:t>кредиттік</a:t>
            </a:r>
            <a:r>
              <a:rPr lang="ru-RU" dirty="0" smtClean="0"/>
              <a:t> </a:t>
            </a:r>
            <a:r>
              <a:rPr lang="ru-RU" dirty="0" err="1" smtClean="0"/>
              <a:t>портфельдерінің</a:t>
            </a:r>
            <a:r>
              <a:rPr lang="ru-RU" dirty="0" smtClean="0"/>
              <a:t> </a:t>
            </a:r>
            <a:r>
              <a:rPr lang="ru-RU" dirty="0" err="1" smtClean="0"/>
              <a:t>сапасын</a:t>
            </a:r>
            <a:r>
              <a:rPr lang="ru-RU" dirty="0" smtClean="0"/>
              <a:t> </a:t>
            </a:r>
            <a:r>
              <a:rPr lang="ru-RU" dirty="0" err="1" smtClean="0"/>
              <a:t>жақсартуға</a:t>
            </a:r>
            <a:r>
              <a:rPr lang="ru-RU" dirty="0" smtClean="0"/>
              <a:t> </a:t>
            </a:r>
            <a:r>
              <a:rPr lang="ru-RU" dirty="0" err="1" smtClean="0"/>
              <a:t>маманданатын</a:t>
            </a:r>
            <a:r>
              <a:rPr lang="ru-RU" dirty="0" smtClean="0"/>
              <a:t>,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Үкіметі</a:t>
            </a:r>
            <a:r>
              <a:rPr lang="ru-RU" dirty="0" smtClean="0"/>
              <a:t> </a:t>
            </a:r>
            <a:r>
              <a:rPr lang="ru-RU" dirty="0" err="1" smtClean="0"/>
              <a:t>жалғыз</a:t>
            </a:r>
            <a:r>
              <a:rPr lang="ru-RU" dirty="0" smtClean="0"/>
              <a:t> </a:t>
            </a:r>
            <a:r>
              <a:rPr lang="ru-RU" dirty="0" err="1" smtClean="0"/>
              <a:t>акционері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</a:t>
            </a:r>
            <a:r>
              <a:rPr lang="ru-RU" dirty="0" err="1" smtClean="0"/>
              <a:t>берген</a:t>
            </a:r>
            <a:r>
              <a:rPr lang="ru-RU" dirty="0" smtClean="0"/>
              <a:t> </a:t>
            </a:r>
            <a:r>
              <a:rPr lang="ru-RU" dirty="0" err="1" smtClean="0"/>
              <a:t>банктік</a:t>
            </a:r>
            <a:r>
              <a:rPr lang="ru-RU" dirty="0" smtClean="0"/>
              <a:t> </a:t>
            </a:r>
            <a:r>
              <a:rPr lang="ru-RU" dirty="0" err="1" smtClean="0"/>
              <a:t>салым</a:t>
            </a:r>
            <a:r>
              <a:rPr lang="ru-RU" dirty="0" smtClean="0"/>
              <a:t>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72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8" t="13471" r="34897" b="11753"/>
          <a:stretch/>
        </p:blipFill>
        <p:spPr bwMode="auto">
          <a:xfrm>
            <a:off x="1907703" y="0"/>
            <a:ext cx="505525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1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4" t="12784" r="26083" b="4880"/>
          <a:stretch/>
        </p:blipFill>
        <p:spPr bwMode="auto">
          <a:xfrm>
            <a:off x="1331640" y="17240"/>
            <a:ext cx="7103426" cy="684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6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ЖЖТ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түзетуге</a:t>
            </a: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кодексі</a:t>
            </a: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нормаларын</a:t>
            </a:r>
            <a:r>
              <a:rPr lang="ru-RU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тұжырымдау</a:t>
            </a:r>
            <a:endParaRPr lang="ru-RU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95536" y="98072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Салық Кодексінің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241-бабына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Жылдық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жиынтық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кірісті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түзету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төлеушілердің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жылдық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жиынтық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кірісінен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84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88640"/>
            <a:ext cx="9108504" cy="65527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err="1" smtClean="0"/>
              <a:t>дивидендтер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2)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шарттар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мезгілде</a:t>
            </a:r>
            <a:r>
              <a:rPr lang="ru-RU" dirty="0" smtClean="0"/>
              <a:t> </a:t>
            </a:r>
            <a:r>
              <a:rPr lang="ru-RU" dirty="0" err="1" smtClean="0"/>
              <a:t>орындалған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: 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дивидендтерді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жазу</a:t>
            </a:r>
            <a:r>
              <a:rPr lang="ru-RU" dirty="0" smtClean="0"/>
              <a:t> </a:t>
            </a:r>
            <a:r>
              <a:rPr lang="ru-RU" dirty="0" err="1" smtClean="0"/>
              <a:t>күніне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тәуекелдік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инвестициялаудың</a:t>
            </a:r>
            <a:r>
              <a:rPr lang="ru-RU" dirty="0" smtClean="0"/>
              <a:t> </a:t>
            </a:r>
            <a:r>
              <a:rPr lang="ru-RU" dirty="0" err="1" smtClean="0"/>
              <a:t>акционерлік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қорының</a:t>
            </a:r>
            <a:r>
              <a:rPr lang="ru-RU" dirty="0" smtClean="0"/>
              <a:t> </a:t>
            </a:r>
            <a:r>
              <a:rPr lang="ru-RU" dirty="0" err="1" smtClean="0"/>
              <a:t>акцияларын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қатысу</a:t>
            </a:r>
            <a:r>
              <a:rPr lang="ru-RU" dirty="0" smtClean="0"/>
              <a:t> </a:t>
            </a:r>
            <a:r>
              <a:rPr lang="ru-RU" dirty="0" err="1" smtClean="0"/>
              <a:t>үлестерін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</a:t>
            </a:r>
            <a:r>
              <a:rPr lang="ru-RU" dirty="0" err="1" smtClean="0"/>
              <a:t>жылдан</a:t>
            </a:r>
            <a:r>
              <a:rPr lang="ru-RU" dirty="0" smtClean="0"/>
              <a:t> </a:t>
            </a:r>
            <a:r>
              <a:rPr lang="ru-RU" dirty="0" err="1" smtClean="0"/>
              <a:t>астам</a:t>
            </a:r>
            <a:r>
              <a:rPr lang="ru-RU" dirty="0" smtClean="0"/>
              <a:t> </a:t>
            </a:r>
            <a:r>
              <a:rPr lang="ru-RU" dirty="0" err="1" smtClean="0"/>
              <a:t>иеленсе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технологиялық</a:t>
            </a:r>
            <a:r>
              <a:rPr lang="ru-RU" dirty="0" smtClean="0"/>
              <a:t> </a:t>
            </a:r>
            <a:r>
              <a:rPr lang="ru-RU" dirty="0" err="1" smtClean="0"/>
              <a:t>дамыту</a:t>
            </a:r>
            <a:r>
              <a:rPr lang="ru-RU" dirty="0" smtClean="0"/>
              <a:t> </a:t>
            </a:r>
            <a:r>
              <a:rPr lang="ru-RU" dirty="0" err="1" smtClean="0"/>
              <a:t>саласындағы</a:t>
            </a:r>
            <a:r>
              <a:rPr lang="ru-RU" dirty="0" smtClean="0"/>
              <a:t> </a:t>
            </a:r>
            <a:r>
              <a:rPr lang="ru-RU" dirty="0" err="1" smtClean="0"/>
              <a:t>ұлттық</a:t>
            </a:r>
            <a:r>
              <a:rPr lang="ru-RU" dirty="0" smtClean="0"/>
              <a:t> даму </a:t>
            </a:r>
            <a:r>
              <a:rPr lang="ru-RU" dirty="0" err="1" smtClean="0"/>
              <a:t>институтының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тәуекелдік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инвестициялаудың</a:t>
            </a:r>
            <a:r>
              <a:rPr lang="ru-RU" dirty="0" smtClean="0"/>
              <a:t> </a:t>
            </a:r>
            <a:r>
              <a:rPr lang="ru-RU" dirty="0" err="1" smtClean="0"/>
              <a:t>акционерлік</a:t>
            </a:r>
            <a:r>
              <a:rPr lang="ru-RU" dirty="0" smtClean="0"/>
              <a:t> </a:t>
            </a:r>
            <a:r>
              <a:rPr lang="ru-RU" dirty="0" err="1" smtClean="0"/>
              <a:t>инвестициял</a:t>
            </a:r>
            <a:r>
              <a:rPr lang="ru-RU" dirty="0" smtClean="0"/>
              <a:t> </a:t>
            </a:r>
            <a:r>
              <a:rPr lang="ru-RU" dirty="0" err="1" smtClean="0"/>
              <a:t>ық</a:t>
            </a:r>
            <a:r>
              <a:rPr lang="ru-RU" dirty="0" smtClean="0"/>
              <a:t> </a:t>
            </a:r>
            <a:r>
              <a:rPr lang="ru-RU" dirty="0" err="1" smtClean="0"/>
              <a:t>қорының</a:t>
            </a:r>
            <a:r>
              <a:rPr lang="ru-RU" dirty="0" smtClean="0"/>
              <a:t> </a:t>
            </a:r>
            <a:r>
              <a:rPr lang="ru-RU" dirty="0" err="1" smtClean="0"/>
              <a:t>жарғылық</a:t>
            </a:r>
            <a:r>
              <a:rPr lang="ru-RU" dirty="0" smtClean="0"/>
              <a:t> </a:t>
            </a:r>
            <a:r>
              <a:rPr lang="ru-RU" dirty="0" err="1" smtClean="0"/>
              <a:t>капиталына</a:t>
            </a:r>
            <a:r>
              <a:rPr lang="ru-RU" dirty="0" smtClean="0"/>
              <a:t> </a:t>
            </a:r>
            <a:r>
              <a:rPr lang="ru-RU" dirty="0" err="1" smtClean="0"/>
              <a:t>қатысуы</a:t>
            </a:r>
            <a:r>
              <a:rPr lang="ru-RU" dirty="0" smtClean="0"/>
              <a:t> 25 </a:t>
            </a:r>
            <a:r>
              <a:rPr lang="ru-RU" dirty="0" err="1" smtClean="0"/>
              <a:t>пайыздан</a:t>
            </a:r>
            <a:r>
              <a:rPr lang="ru-RU" dirty="0" smtClean="0"/>
              <a:t> </a:t>
            </a:r>
            <a:r>
              <a:rPr lang="ru-RU" dirty="0" err="1" smtClean="0"/>
              <a:t>астамды</a:t>
            </a:r>
            <a:r>
              <a:rPr lang="ru-RU" dirty="0" smtClean="0"/>
              <a:t> </a:t>
            </a:r>
            <a:r>
              <a:rPr lang="ru-RU" dirty="0" err="1" smtClean="0"/>
              <a:t>құраса</a:t>
            </a:r>
            <a:r>
              <a:rPr lang="ru-RU" dirty="0" smtClean="0"/>
              <a:t>, </a:t>
            </a:r>
            <a:r>
              <a:rPr lang="ru-RU" dirty="0" err="1" smtClean="0"/>
              <a:t>тәуекелд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инвестициялаудың</a:t>
            </a:r>
            <a:r>
              <a:rPr lang="ru-RU" dirty="0" smtClean="0"/>
              <a:t> </a:t>
            </a:r>
            <a:r>
              <a:rPr lang="ru-RU" dirty="0" err="1" smtClean="0"/>
              <a:t>акционерл</a:t>
            </a:r>
            <a:r>
              <a:rPr lang="en-US" dirty="0" err="1" smtClean="0"/>
              <a:t>i</a:t>
            </a:r>
            <a:r>
              <a:rPr lang="ru-RU" dirty="0" smtClean="0"/>
              <a:t>к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қорлары</a:t>
            </a:r>
            <a:r>
              <a:rPr lang="ru-RU" dirty="0" smtClean="0"/>
              <a:t> </a:t>
            </a:r>
            <a:r>
              <a:rPr lang="ru-RU" dirty="0" err="1" smtClean="0"/>
              <a:t>төлейт</a:t>
            </a:r>
            <a:r>
              <a:rPr lang="en-US" dirty="0" err="1" smtClean="0"/>
              <a:t>i</a:t>
            </a:r>
            <a:r>
              <a:rPr lang="ru-RU" dirty="0" smtClean="0"/>
              <a:t>н </a:t>
            </a:r>
            <a:r>
              <a:rPr lang="ru-RU" dirty="0" err="1" smtClean="0"/>
              <a:t>дивидендтер</a:t>
            </a:r>
            <a:r>
              <a:rPr lang="ru-RU" dirty="0" smtClean="0"/>
              <a:t>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6247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3)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тұлғалардың</a:t>
            </a:r>
            <a:r>
              <a:rPr lang="ru-RU" dirty="0" smtClean="0"/>
              <a:t> </a:t>
            </a:r>
            <a:r>
              <a:rPr lang="ru-RU" dirty="0" err="1" smtClean="0"/>
              <a:t>депозиттеріне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</a:t>
            </a:r>
            <a:r>
              <a:rPr lang="ru-RU" dirty="0" err="1" smtClean="0"/>
              <a:t>беруді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банктердің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күнтізбелік</a:t>
            </a:r>
            <a:r>
              <a:rPr lang="ru-RU" dirty="0" smtClean="0"/>
              <a:t>, </a:t>
            </a:r>
            <a:r>
              <a:rPr lang="ru-RU" dirty="0" err="1" smtClean="0"/>
              <a:t>қосымша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төтенше</a:t>
            </a:r>
            <a:r>
              <a:rPr lang="ru-RU" dirty="0" smtClean="0"/>
              <a:t> </a:t>
            </a:r>
            <a:r>
              <a:rPr lang="ru-RU" dirty="0" err="1" smtClean="0"/>
              <a:t>жарналарының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4)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құрылысына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кепілдікті</a:t>
            </a:r>
            <a:r>
              <a:rPr lang="ru-RU" dirty="0" smtClean="0"/>
              <a:t> </a:t>
            </a:r>
            <a:r>
              <a:rPr lang="ru-RU" dirty="0" err="1" smtClean="0"/>
              <a:t>жағдайларды</a:t>
            </a:r>
            <a:r>
              <a:rPr lang="ru-RU" dirty="0" smtClean="0"/>
              <a:t> </a:t>
            </a:r>
            <a:r>
              <a:rPr lang="ru-RU" dirty="0" err="1" smtClean="0"/>
              <a:t>реттеу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резервті</a:t>
            </a:r>
            <a:r>
              <a:rPr lang="ru-RU" dirty="0" smtClean="0"/>
              <a:t> </a:t>
            </a:r>
            <a:r>
              <a:rPr lang="ru-RU" dirty="0" err="1" smtClean="0"/>
              <a:t>ұлғайтуға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қаражат</a:t>
            </a:r>
            <a:r>
              <a:rPr lang="ru-RU" dirty="0" smtClean="0"/>
              <a:t> </a:t>
            </a:r>
            <a:r>
              <a:rPr lang="ru-RU" dirty="0" err="1" smtClean="0"/>
              <a:t>шегінде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кепілдікті</a:t>
            </a:r>
            <a:r>
              <a:rPr lang="ru-RU" dirty="0" smtClean="0"/>
              <a:t> </a:t>
            </a:r>
            <a:r>
              <a:rPr lang="ru-RU" dirty="0" err="1" smtClean="0"/>
              <a:t>жарналар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5)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төлемдеріне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ұйымдарының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, </a:t>
            </a:r>
            <a:r>
              <a:rPr lang="ru-RU" dirty="0" err="1" smtClean="0"/>
              <a:t>қосымша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төтенше</a:t>
            </a:r>
            <a:r>
              <a:rPr lang="ru-RU" dirty="0" smtClean="0"/>
              <a:t> </a:t>
            </a:r>
            <a:r>
              <a:rPr lang="ru-RU" dirty="0" err="1" smtClean="0"/>
              <a:t>жарналарының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6)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тұлғалардың</a:t>
            </a:r>
            <a:r>
              <a:rPr lang="ru-RU" dirty="0" smtClean="0"/>
              <a:t> </a:t>
            </a:r>
            <a:r>
              <a:rPr lang="ru-RU" dirty="0" err="1" smtClean="0"/>
              <a:t>депозиттеріне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</a:t>
            </a:r>
            <a:r>
              <a:rPr lang="ru-RU" dirty="0" err="1" smtClean="0"/>
              <a:t>беруді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асыратын</a:t>
            </a:r>
            <a:r>
              <a:rPr lang="ru-RU" dirty="0" smtClean="0"/>
              <a:t> </a:t>
            </a:r>
            <a:r>
              <a:rPr lang="ru-RU" dirty="0" err="1" smtClean="0"/>
              <a:t>ұйым</a:t>
            </a:r>
            <a:r>
              <a:rPr lang="ru-RU" dirty="0" smtClean="0"/>
              <a:t> мен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төлемдеріне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өздерінің</a:t>
            </a:r>
            <a:r>
              <a:rPr lang="ru-RU" dirty="0" smtClean="0"/>
              <a:t> </a:t>
            </a:r>
            <a:r>
              <a:rPr lang="ru-RU" dirty="0" err="1" smtClean="0"/>
              <a:t>өтелген</a:t>
            </a:r>
            <a:r>
              <a:rPr lang="ru-RU" dirty="0" smtClean="0"/>
              <a:t> </a:t>
            </a:r>
            <a:r>
              <a:rPr lang="ru-RU" dirty="0" err="1" smtClean="0"/>
              <a:t>депозиттер</a:t>
            </a:r>
            <a:r>
              <a:rPr lang="ru-RU" dirty="0" smtClean="0"/>
              <a:t> мен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асырылған</a:t>
            </a:r>
            <a:r>
              <a:rPr lang="ru-RU" dirty="0" smtClean="0"/>
              <a:t> </a:t>
            </a:r>
            <a:r>
              <a:rPr lang="ru-RU" dirty="0" err="1" smtClean="0"/>
              <a:t>кепілдікті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өтемақы</a:t>
            </a:r>
            <a:r>
              <a:rPr lang="ru-RU" dirty="0" smtClean="0"/>
              <a:t> </a:t>
            </a:r>
            <a:r>
              <a:rPr lang="ru-RU" dirty="0" err="1" smtClean="0"/>
              <a:t>төлемдері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талаптарын</a:t>
            </a:r>
            <a:r>
              <a:rPr lang="ru-RU" dirty="0" smtClean="0"/>
              <a:t> </a:t>
            </a:r>
            <a:r>
              <a:rPr lang="ru-RU" dirty="0" err="1" smtClean="0"/>
              <a:t>қанағаттандыру</a:t>
            </a:r>
            <a:r>
              <a:rPr lang="ru-RU" dirty="0" smtClean="0"/>
              <a:t> </a:t>
            </a:r>
            <a:r>
              <a:rPr lang="ru-RU" dirty="0" err="1" smtClean="0"/>
              <a:t>тәртібімен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ақша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1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624"/>
            <a:ext cx="8579296" cy="68133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7)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құрылысына</a:t>
            </a:r>
            <a:r>
              <a:rPr lang="ru-RU" dirty="0" smtClean="0"/>
              <a:t> </a:t>
            </a:r>
            <a:r>
              <a:rPr lang="ru-RU" dirty="0" err="1" smtClean="0"/>
              <a:t>кепілдік</a:t>
            </a:r>
            <a:r>
              <a:rPr lang="ru-RU" dirty="0" smtClean="0"/>
              <a:t> беру </a:t>
            </a:r>
            <a:r>
              <a:rPr lang="ru-RU" dirty="0" err="1" smtClean="0"/>
              <a:t>қоры</a:t>
            </a:r>
            <a:r>
              <a:rPr lang="ru-RU" dirty="0" smtClean="0"/>
              <a:t>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үйлердің</a:t>
            </a:r>
            <a:r>
              <a:rPr lang="ru-RU" dirty="0" smtClean="0"/>
              <a:t> (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үй</a:t>
            </a:r>
            <a:r>
              <a:rPr lang="ru-RU" dirty="0" smtClean="0"/>
              <a:t> </a:t>
            </a:r>
            <a:r>
              <a:rPr lang="ru-RU" dirty="0" err="1" smtClean="0"/>
              <a:t>ғимараттарының</a:t>
            </a:r>
            <a:r>
              <a:rPr lang="ru-RU" dirty="0" smtClean="0"/>
              <a:t>) </a:t>
            </a:r>
            <a:r>
              <a:rPr lang="ru-RU" dirty="0" err="1" smtClean="0"/>
              <a:t>құрылысы</a:t>
            </a:r>
            <a:r>
              <a:rPr lang="ru-RU" dirty="0" smtClean="0"/>
              <a:t> </a:t>
            </a:r>
            <a:r>
              <a:rPr lang="ru-RU" dirty="0" err="1" smtClean="0"/>
              <a:t>аяқталғаннан</a:t>
            </a:r>
            <a:r>
              <a:rPr lang="ru-RU" dirty="0" smtClean="0"/>
              <a:t> </a:t>
            </a:r>
            <a:r>
              <a:rPr lang="ru-RU" dirty="0" err="1" smtClean="0"/>
              <a:t>кейін</a:t>
            </a:r>
            <a:r>
              <a:rPr lang="ru-RU" dirty="0" smtClean="0"/>
              <a:t> </a:t>
            </a:r>
            <a:r>
              <a:rPr lang="ru-RU" dirty="0" err="1" smtClean="0"/>
              <a:t>төлемдер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талаптарды</a:t>
            </a:r>
            <a:r>
              <a:rPr lang="ru-RU" dirty="0" smtClean="0"/>
              <a:t> </a:t>
            </a:r>
            <a:r>
              <a:rPr lang="ru-RU" dirty="0" err="1" smtClean="0"/>
              <a:t>қанағаттандыру</a:t>
            </a:r>
            <a:r>
              <a:rPr lang="ru-RU" dirty="0" smtClean="0"/>
              <a:t> </a:t>
            </a:r>
            <a:r>
              <a:rPr lang="ru-RU" dirty="0" err="1" smtClean="0"/>
              <a:t>тәртібімен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ақша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8)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зейнетақымен</a:t>
            </a:r>
            <a:r>
              <a:rPr lang="ru-RU" dirty="0" smtClean="0"/>
              <a:t> </a:t>
            </a:r>
            <a:r>
              <a:rPr lang="ru-RU" dirty="0" err="1" smtClean="0"/>
              <a:t>қамсыздандыру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зейнетақы</a:t>
            </a:r>
            <a:r>
              <a:rPr lang="ru-RU" dirty="0" smtClean="0"/>
              <a:t> </a:t>
            </a:r>
            <a:r>
              <a:rPr lang="ru-RU" dirty="0" err="1" smtClean="0"/>
              <a:t>шоттарына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9)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қорының</a:t>
            </a:r>
            <a:r>
              <a:rPr lang="ru-RU" dirty="0" smtClean="0"/>
              <a:t> </a:t>
            </a:r>
            <a:r>
              <a:rPr lang="ru-RU" dirty="0" err="1" smtClean="0"/>
              <a:t>активтерін</a:t>
            </a:r>
            <a:r>
              <a:rPr lang="ru-RU" dirty="0" smtClean="0"/>
              <a:t> </a:t>
            </a:r>
            <a:r>
              <a:rPr lang="ru-RU" dirty="0" err="1" smtClean="0"/>
              <a:t>ұлғайтуға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10)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Республикасының</a:t>
            </a:r>
            <a:r>
              <a:rPr lang="ru-RU" dirty="0" smtClean="0"/>
              <a:t> </a:t>
            </a:r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заңнамасына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сақтандыру</a:t>
            </a:r>
            <a:r>
              <a:rPr lang="ru-RU" dirty="0" smtClean="0"/>
              <a:t> </a:t>
            </a:r>
            <a:r>
              <a:rPr lang="ru-RU" dirty="0" err="1" smtClean="0"/>
              <a:t>қорының</a:t>
            </a:r>
            <a:r>
              <a:rPr lang="ru-RU" dirty="0" smtClean="0"/>
              <a:t> </a:t>
            </a:r>
            <a:r>
              <a:rPr lang="ru-RU" dirty="0" err="1" smtClean="0"/>
              <a:t>активтерін</a:t>
            </a:r>
            <a:r>
              <a:rPr lang="ru-RU" dirty="0" smtClean="0"/>
              <a:t> </a:t>
            </a:r>
            <a:r>
              <a:rPr lang="ru-RU" dirty="0" err="1" smtClean="0"/>
              <a:t>ұлғайтуға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кірістер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82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5074</TotalTime>
  <Words>2291</Words>
  <Application>Microsoft Office PowerPoint</Application>
  <PresentationFormat>Экран (4:3)</PresentationFormat>
  <Paragraphs>88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6-дәріс Табыстар мен шегерімдерді түзету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287-бап. Кірістер мен шегерімдерді түзету </vt:lpstr>
      <vt:lpstr>Презентация PowerPoint</vt:lpstr>
      <vt:lpstr>Презентация PowerPoint</vt:lpstr>
      <vt:lpstr>Презентация PowerPoint</vt:lpstr>
      <vt:lpstr>Презентация PowerPoint</vt:lpstr>
      <vt:lpstr>2. Салық салынатын табыс көлемінің азаюы мен салық төлеушілердің кейбір категориялар бойынша салық салудан босатылуына қатысты салық кодексі нормаларын тұжырымдау</vt:lpstr>
      <vt:lpstr>1. Салық төлеушінің салық салынатын кірісті мынадай шығыстар түрлеріне: </vt:lpstr>
      <vt:lpstr>Презентация PowerPoint</vt:lpstr>
      <vt:lpstr>Презентация PowerPoint</vt:lpstr>
      <vt:lpstr>Презентация PowerPoint</vt:lpstr>
      <vt:lpstr>2. Салық төлеушінің мынадай кіріс түрлеріне салық салынатын кірісті азайтуға құқығы бар: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Табыстар мен шегерімдерді түзету</dc:title>
  <dc:creator>Asus</dc:creator>
  <cp:lastModifiedBy>admin</cp:lastModifiedBy>
  <cp:revision>15</cp:revision>
  <dcterms:created xsi:type="dcterms:W3CDTF">2020-10-19T17:33:57Z</dcterms:created>
  <dcterms:modified xsi:type="dcterms:W3CDTF">2021-10-04T09:51:22Z</dcterms:modified>
</cp:coreProperties>
</file>